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7d0efdb12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7d0efdb12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2fb7ed7bf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2fb7ed7bf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2fb7ed7bf5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2fb7ed7bf5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2f071befab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2f071befab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2bdb9bcc7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2bdb9bcc7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7d0efdb12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7d0efdb12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7d0efdb12b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7d0efdb12b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2ec392c20a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2ec392c20a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7d0efdb12b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7d0efdb12b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2f071befab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2f071befab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2f071befab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2f071befab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2f6147837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2f6147837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2f071befab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2f071befab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Cartes de proba de cachalots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 et de Zonex de la marine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1" name="Google Shape;161;p22"/>
          <p:cNvPicPr preferRelativeResize="0"/>
          <p:nvPr/>
        </p:nvPicPr>
        <p:blipFill rotWithShape="1">
          <a:blip r:embed="rId3">
            <a:alphaModFix/>
          </a:blip>
          <a:srcRect b="0" l="9232" r="15033" t="16555"/>
          <a:stretch/>
        </p:blipFill>
        <p:spPr>
          <a:xfrm>
            <a:off x="611050" y="634025"/>
            <a:ext cx="7536350" cy="467042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2"/>
          <p:cNvSpPr/>
          <p:nvPr/>
        </p:nvSpPr>
        <p:spPr>
          <a:xfrm>
            <a:off x="3251675" y="1711850"/>
            <a:ext cx="2313300" cy="1983575"/>
          </a:xfrm>
          <a:custGeom>
            <a:rect b="b" l="l" r="r" t="t"/>
            <a:pathLst>
              <a:path extrusionOk="0" h="79343" w="92532">
                <a:moveTo>
                  <a:pt x="3783" y="10672"/>
                </a:moveTo>
                <a:lnTo>
                  <a:pt x="0" y="54610"/>
                </a:lnTo>
                <a:lnTo>
                  <a:pt x="43647" y="79343"/>
                </a:lnTo>
                <a:lnTo>
                  <a:pt x="90204" y="65376"/>
                </a:lnTo>
                <a:lnTo>
                  <a:pt x="92532" y="32205"/>
                </a:lnTo>
                <a:lnTo>
                  <a:pt x="77692" y="19402"/>
                </a:lnTo>
                <a:lnTo>
                  <a:pt x="55026" y="0"/>
                </a:lnTo>
                <a:close/>
              </a:path>
            </a:pathLst>
          </a:custGeom>
          <a:gradFill>
            <a:gsLst>
              <a:gs pos="0">
                <a:srgbClr val="F9CB9C"/>
              </a:gs>
              <a:gs pos="100000">
                <a:srgbClr val="737373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3" name="Google Shape;163;p22"/>
          <p:cNvSpPr/>
          <p:nvPr/>
        </p:nvSpPr>
        <p:spPr>
          <a:xfrm>
            <a:off x="4793875" y="1113000"/>
            <a:ext cx="1847700" cy="1280300"/>
          </a:xfrm>
          <a:custGeom>
            <a:rect b="b" l="l" r="r" t="t"/>
            <a:pathLst>
              <a:path extrusionOk="0" h="51212" w="73908">
                <a:moveTo>
                  <a:pt x="0" y="21532"/>
                </a:moveTo>
                <a:lnTo>
                  <a:pt x="30262" y="41610"/>
                </a:lnTo>
                <a:lnTo>
                  <a:pt x="44811" y="34626"/>
                </a:lnTo>
                <a:lnTo>
                  <a:pt x="66052" y="51212"/>
                </a:lnTo>
                <a:lnTo>
                  <a:pt x="68380" y="48011"/>
                </a:lnTo>
                <a:lnTo>
                  <a:pt x="73908" y="19786"/>
                </a:lnTo>
                <a:lnTo>
                  <a:pt x="28807" y="0"/>
                </a:lnTo>
                <a:close/>
              </a:path>
            </a:pathLst>
          </a:custGeom>
          <a:gradFill>
            <a:gsLst>
              <a:gs pos="0">
                <a:srgbClr val="51AB2A"/>
              </a:gs>
              <a:gs pos="100000">
                <a:srgbClr val="203E13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4" name="Google Shape;164;p22"/>
          <p:cNvSpPr txBox="1"/>
          <p:nvPr/>
        </p:nvSpPr>
        <p:spPr>
          <a:xfrm>
            <a:off x="5383100" y="1644025"/>
            <a:ext cx="419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ITALIE</a:t>
            </a:r>
            <a:endParaRPr/>
          </a:p>
        </p:txBody>
      </p:sp>
      <p:sp>
        <p:nvSpPr>
          <p:cNvPr id="165" name="Google Shape;165;p22"/>
          <p:cNvSpPr txBox="1"/>
          <p:nvPr/>
        </p:nvSpPr>
        <p:spPr>
          <a:xfrm>
            <a:off x="3877300" y="2451500"/>
            <a:ext cx="419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INTERDIT</a:t>
            </a:r>
            <a:endParaRPr/>
          </a:p>
        </p:txBody>
      </p:sp>
      <p:sp>
        <p:nvSpPr>
          <p:cNvPr id="166" name="Google Shape;166;p22"/>
          <p:cNvSpPr txBox="1"/>
          <p:nvPr/>
        </p:nvSpPr>
        <p:spPr>
          <a:xfrm>
            <a:off x="3484475" y="509200"/>
            <a:ext cx="419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JUIN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3" name="Google Shape;173;p23"/>
          <p:cNvPicPr preferRelativeResize="0"/>
          <p:nvPr/>
        </p:nvPicPr>
        <p:blipFill rotWithShape="1">
          <a:blip r:embed="rId3">
            <a:alphaModFix/>
          </a:blip>
          <a:srcRect b="0" l="9232" r="15033" t="5231"/>
          <a:stretch/>
        </p:blipFill>
        <p:spPr>
          <a:xfrm>
            <a:off x="611050" y="0"/>
            <a:ext cx="7536350" cy="530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0" name="Google Shape;18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261424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idx="1" type="subTitle"/>
          </p:nvPr>
        </p:nvSpPr>
        <p:spPr>
          <a:xfrm>
            <a:off x="311700" y="1945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fr" sz="1400"/>
              <a:t>CENTOPS-MED vous fait savoir que cette mission ne soulève aucune objection au regard de la sécurité de la</a:t>
            </a:r>
            <a:endParaRPr sz="140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fr" sz="1400"/>
              <a:t>navigation des sous-marins aux dates et positions retenues ci-dessous :</a:t>
            </a:r>
            <a:endParaRPr sz="140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fr" sz="1400"/>
              <a:t>ZONEX :</a:t>
            </a:r>
            <a:endParaRPr sz="140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fr" sz="1400"/>
              <a:t>Du 09 au 10 septembre 2023 de 00h00z au 23h59z :</a:t>
            </a:r>
            <a:endParaRPr sz="140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fr" sz="1400"/>
              <a:t>Secteurs interdits :</a:t>
            </a:r>
            <a:endParaRPr sz="140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fr" sz="1400"/>
              <a:t>52-53-55-61-62-93-101-102-103</a:t>
            </a:r>
            <a:endParaRPr sz="140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fr" sz="1400"/>
              <a:t>Le 11 septembre 2023 de 00h00z au 23h59z :</a:t>
            </a:r>
            <a:endParaRPr sz="140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fr" sz="1400"/>
              <a:t>Secteurs interdits : 43-44-90-93-101-102-103</a:t>
            </a:r>
            <a:endParaRPr sz="140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fr" sz="1400"/>
              <a:t>Le 12 septembre 2023 de 00h00z au 23h59z :</a:t>
            </a:r>
            <a:endParaRPr sz="140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fr" sz="1400"/>
              <a:t>Secteurs interdits : 05-39-50-60-93-101-102-103</a:t>
            </a:r>
            <a:endParaRPr sz="140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fr" sz="1400"/>
              <a:t>Le 13 septembre 2023 de 00h00z au 23h59z :</a:t>
            </a:r>
            <a:endParaRPr sz="140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fr" sz="1400"/>
              <a:t>Secteurs interdits : 05-93-101-102-103</a:t>
            </a:r>
            <a:endParaRPr sz="140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fr" sz="1400"/>
              <a:t>Le 14 septembre 2023 de 00h00z au 23h59z :</a:t>
            </a:r>
            <a:endParaRPr sz="140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fr" sz="1400"/>
              <a:t>Secteurs interdits : 52-53-55-61-62-93-101-102-103</a:t>
            </a:r>
            <a:endParaRPr sz="140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fr" sz="1400"/>
              <a:t>Le 15 septembre 2023 de 00h00z au 23h59z :</a:t>
            </a:r>
            <a:endParaRPr sz="140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fr" sz="1400"/>
              <a:t>Secteurs interdits : 09-11-12-13-14-15-16-17-31-32-33-34-35-36-37-38-39-40-41-42-45-50-52-53-55-56-60-61-</a:t>
            </a:r>
            <a:endParaRPr sz="140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fr" sz="1400"/>
              <a:t>62-70-71-72-80-81-82-93-101-102-103</a:t>
            </a:r>
            <a:endParaRPr sz="140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fr" sz="1400"/>
              <a:t>Le 16 septembre 2023 de 00h00z au 23h59z :</a:t>
            </a:r>
            <a:endParaRPr sz="140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fr" sz="1400"/>
              <a:t>Secteurs interdits : 06-09-10-11-12-13-14-15-16-17-31-32-33-34-35-36-37-38-39-40-41-42-45-50-52-53-55-56-</a:t>
            </a:r>
            <a:endParaRPr sz="140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fr" sz="1400"/>
              <a:t>60-61-62-70-71-72-80-81-82-93-101-102-103</a:t>
            </a:r>
            <a:endParaRPr sz="140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fr" sz="1400"/>
              <a:t>Le 17 septembre 2023 de 00h00z au 23h59z :</a:t>
            </a:r>
            <a:endParaRPr sz="140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fr" sz="1400"/>
              <a:t>Secteurs interdits : 06-09-10-11-12-13-14-15-16-17-31-32-33-34-35-36-37-38-39-40-41-42-45-50-52-53-55-56-</a:t>
            </a:r>
            <a:endParaRPr sz="140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fr" sz="1400"/>
              <a:t>60-61-62-70-71-72-80-81-82-93-101-102-103</a:t>
            </a:r>
            <a:endParaRPr sz="1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idx="1" type="subTitle"/>
          </p:nvPr>
        </p:nvSpPr>
        <p:spPr>
          <a:xfrm>
            <a:off x="70375" y="0"/>
            <a:ext cx="8520600" cy="792600"/>
          </a:xfrm>
          <a:prstGeom prst="rect">
            <a:avLst/>
          </a:prstGeom>
          <a:solidFill>
            <a:srgbClr val="FF0000"/>
          </a:solidFill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exemple email à envoyer tous les 2 jours à Marine cc Glotin</a:t>
            </a:r>
            <a:endParaRPr/>
          </a:p>
        </p:txBody>
      </p:sp>
      <p:sp>
        <p:nvSpPr>
          <p:cNvPr id="66" name="Google Shape;66;p15"/>
          <p:cNvSpPr txBox="1"/>
          <p:nvPr/>
        </p:nvSpPr>
        <p:spPr>
          <a:xfrm>
            <a:off x="519100" y="827100"/>
            <a:ext cx="8688000" cy="16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600">
                <a:solidFill>
                  <a:schemeClr val="dk1"/>
                </a:solidFill>
              </a:rPr>
              <a:t>à envoyer tous les 2 ou 3 jours si pas possible 2 jours, meme pour dire arrêt au port.</a:t>
            </a:r>
            <a:endParaRPr sz="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600">
                <a:solidFill>
                  <a:schemeClr val="dk1"/>
                </a:solidFill>
              </a:rPr>
              <a:t>toujours cc moi avec signature</a:t>
            </a:r>
            <a:endParaRPr sz="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600">
                <a:solidFill>
                  <a:schemeClr val="dk1"/>
                </a:solidFill>
              </a:rPr>
              <a:t>Dr Pierre Mahe et Pr Glotin, LIS CNRS Univ Toulon</a:t>
            </a:r>
            <a:endParaRPr sz="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700">
                <a:solidFill>
                  <a:schemeClr val="dk1"/>
                </a:solidFill>
              </a:rPr>
              <a:t>B</a:t>
            </a:r>
            <a:r>
              <a:rPr lang="fr" sz="600">
                <a:solidFill>
                  <a:schemeClr val="dk1"/>
                </a:solidFill>
              </a:rPr>
              <a:t>ien sur c'est en fonction du skeeper et la météo et la fiche des zonex reçue</a:t>
            </a:r>
            <a:endParaRPr sz="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700">
                <a:solidFill>
                  <a:schemeClr val="dk1"/>
                </a:solidFill>
              </a:rPr>
              <a:t>P</a:t>
            </a:r>
            <a:r>
              <a:rPr lang="fr" sz="600">
                <a:solidFill>
                  <a:schemeClr val="dk1"/>
                </a:solidFill>
              </a:rPr>
              <a:t>eut être on en parle et on relit ton mail ce soir avant posting ?</a:t>
            </a:r>
            <a:endParaRPr sz="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600">
                <a:solidFill>
                  <a:schemeClr val="dk1"/>
                </a:solidFill>
              </a:rPr>
              <a:t>------------------</a:t>
            </a:r>
            <a:endParaRPr sz="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600">
                <a:solidFill>
                  <a:schemeClr val="dk1"/>
                </a:solidFill>
              </a:rPr>
              <a:t>Subject: Intention de déplacement - DELLYS mission WHALE WAY du jj1 au jj2</a:t>
            </a:r>
            <a:endParaRPr sz="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600">
                <a:solidFill>
                  <a:schemeClr val="dk1"/>
                </a:solidFill>
              </a:rPr>
              <a:t>To: &lt;cecmed-opscot-infonaut.contact.fct@intradef.gouv.fr&gt;, &lt;cecmed.opem.fct@intradef.gouv.fr&gt;, &lt;cecmed.opscot@premar-mediterranee.gouv.fr&gt;</a:t>
            </a:r>
            <a:endParaRPr sz="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600">
                <a:solidFill>
                  <a:schemeClr val="dk1"/>
                </a:solidFill>
              </a:rPr>
              <a:t>Cc: GLOTIN Hervé &lt;herve.glotin@univ-tln.fr&gt;, pierre.mahe@univ-tln.fr, + skeeper Dellys</a:t>
            </a:r>
            <a:endParaRPr sz="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600">
                <a:solidFill>
                  <a:schemeClr val="dk1"/>
                </a:solidFill>
              </a:rPr>
              <a:t>Bonjour, </a:t>
            </a:r>
            <a:endParaRPr sz="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600">
                <a:solidFill>
                  <a:schemeClr val="dk1"/>
                </a:solidFill>
              </a:rPr>
              <a:t>nous, Dr Pierre Mahe et Pr Hervé Glotin de l'université de Toulon vous transmettons nos intentions de déplacements de la mission « Whale Way " sur le DELLY du 10 septembre au 12 septembre 2023</a:t>
            </a:r>
            <a:endParaRPr sz="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600">
                <a:solidFill>
                  <a:schemeClr val="dk1"/>
                </a:solidFill>
              </a:rPr>
              <a:t>Le protocole consiste en l’étude de la corrélation entre les fronts océaniques et les chasses de cachalots et de globicéphales et une mesure de caractéristiques individuelles des cétacés.</a:t>
            </a:r>
            <a:endParaRPr sz="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600">
                <a:solidFill>
                  <a:schemeClr val="dk1"/>
                </a:solidFill>
              </a:rPr>
              <a:t>Nous arrêterons cette semaine les écoutes vers 20h.</a:t>
            </a:r>
            <a:endParaRPr sz="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600">
                <a:solidFill>
                  <a:schemeClr val="dk1"/>
                </a:solidFill>
              </a:rPr>
              <a:t>Notre information nautique couvre les opérations menées dans le cadre de cette campagne. Nous adresserons tous les deux jours un email ou message au sémaphore précisant :</a:t>
            </a:r>
            <a:endParaRPr sz="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600">
                <a:solidFill>
                  <a:schemeClr val="dk1"/>
                </a:solidFill>
              </a:rPr>
              <a:t>- la position actuelle,</a:t>
            </a:r>
            <a:endParaRPr sz="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600">
                <a:solidFill>
                  <a:schemeClr val="dk1"/>
                </a:solidFill>
              </a:rPr>
              <a:t>- la route et la vitesse actuelle,</a:t>
            </a:r>
            <a:endParaRPr sz="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600">
                <a:solidFill>
                  <a:schemeClr val="dk1"/>
                </a:solidFill>
              </a:rPr>
              <a:t>- les intentions pour les prochaines 48 heures en termes de route et de vitesse.</a:t>
            </a:r>
            <a:endParaRPr sz="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600">
                <a:solidFill>
                  <a:schemeClr val="dk1"/>
                </a:solidFill>
              </a:rPr>
              <a:t>INTENTIONS:</a:t>
            </a:r>
            <a:endParaRPr sz="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600">
                <a:solidFill>
                  <a:schemeClr val="dk1"/>
                </a:solidFill>
              </a:rPr>
              <a:t>Le départ est prévu à 8h le 11 septembre.</a:t>
            </a:r>
            <a:endParaRPr sz="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600">
                <a:solidFill>
                  <a:schemeClr val="dk1"/>
                </a:solidFill>
              </a:rPr>
              <a:t>Nous nous dirigerons vers la zone de </a:t>
            </a:r>
            <a:endParaRPr sz="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600">
                <a:solidFill>
                  <a:schemeClr val="dk1"/>
                </a:solidFill>
              </a:rPr>
              <a:t>XX</a:t>
            </a:r>
            <a:endParaRPr sz="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600">
                <a:solidFill>
                  <a:schemeClr val="dk1"/>
                </a:solidFill>
              </a:rPr>
              <a:t>à environ </a:t>
            </a:r>
            <a:endParaRPr sz="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600">
                <a:solidFill>
                  <a:schemeClr val="dk1"/>
                </a:solidFill>
              </a:rPr>
              <a:t>YY</a:t>
            </a:r>
            <a:endParaRPr sz="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600">
                <a:solidFill>
                  <a:schemeClr val="dk1"/>
                </a:solidFill>
              </a:rPr>
              <a:t>milles nautiques, zonex</a:t>
            </a:r>
            <a:endParaRPr sz="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600">
                <a:solidFill>
                  <a:schemeClr val="dk1"/>
                </a:solidFill>
              </a:rPr>
              <a:t>zz1 zz2 ...</a:t>
            </a:r>
            <a:endParaRPr sz="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600">
                <a:solidFill>
                  <a:schemeClr val="dk1"/>
                </a:solidFill>
              </a:rPr>
              <a:t>Nous devrions arriver sur zone le</a:t>
            </a:r>
            <a:endParaRPr sz="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600">
                <a:solidFill>
                  <a:schemeClr val="dk1"/>
                </a:solidFill>
              </a:rPr>
              <a:t>tt à hh</a:t>
            </a:r>
            <a:endParaRPr sz="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600">
                <a:solidFill>
                  <a:schemeClr val="dk1"/>
                </a:solidFill>
              </a:rPr>
              <a:t>Ensuite, lundi 11 septembre nous resterons sur zone et nous dirigerons vers zonex</a:t>
            </a:r>
            <a:endParaRPr sz="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600">
                <a:solidFill>
                  <a:schemeClr val="dk1"/>
                </a:solidFill>
              </a:rPr>
              <a:t>zz3 zz4</a:t>
            </a:r>
            <a:endParaRPr sz="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600">
                <a:solidFill>
                  <a:schemeClr val="dk1"/>
                </a:solidFill>
              </a:rPr>
              <a:t>Notre mouillage prochain prévu est à</a:t>
            </a:r>
            <a:endParaRPr sz="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600">
                <a:solidFill>
                  <a:schemeClr val="dk1"/>
                </a:solidFill>
              </a:rPr>
              <a:t>mm</a:t>
            </a:r>
            <a:endParaRPr sz="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600">
                <a:solidFill>
                  <a:schemeClr val="dk1"/>
                </a:solidFill>
              </a:rPr>
              <a:t>le soir du</a:t>
            </a:r>
            <a:endParaRPr sz="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600">
                <a:solidFill>
                  <a:schemeClr val="dk1"/>
                </a:solidFill>
              </a:rPr>
              <a:t>jj</a:t>
            </a:r>
            <a:endParaRPr sz="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600">
                <a:solidFill>
                  <a:schemeClr val="dk1"/>
                </a:solidFill>
              </a:rPr>
              <a:t>Bien cordialement</a:t>
            </a:r>
            <a:endParaRPr sz="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600">
                <a:solidFill>
                  <a:schemeClr val="dk1"/>
                </a:solidFill>
              </a:rPr>
              <a:t>Dr. Pierre Mahe et Pr Hervé Glotin, LIS CNRS Université de Toulon</a:t>
            </a:r>
            <a:endParaRPr sz="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600">
                <a:solidFill>
                  <a:schemeClr val="dk1"/>
                </a:solidFill>
              </a:rPr>
              <a:t>tel portable de Pierre Mahe à bord :</a:t>
            </a:r>
            <a:endParaRPr sz="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600">
                <a:solidFill>
                  <a:schemeClr val="dk1"/>
                </a:solidFill>
              </a:rPr>
              <a:t>tttt</a:t>
            </a:r>
            <a:endParaRPr sz="1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3">
            <a:alphaModFix/>
          </a:blip>
          <a:srcRect b="0" l="30216" r="11809" t="26448"/>
          <a:stretch/>
        </p:blipFill>
        <p:spPr>
          <a:xfrm>
            <a:off x="452893" y="0"/>
            <a:ext cx="720825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 rotWithShape="1">
          <a:blip r:embed="rId3">
            <a:alphaModFix/>
          </a:blip>
          <a:srcRect b="0" l="30216" r="11809" t="26448"/>
          <a:stretch/>
        </p:blipFill>
        <p:spPr>
          <a:xfrm>
            <a:off x="452893" y="0"/>
            <a:ext cx="720825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8"/>
          <p:cNvPicPr preferRelativeResize="0"/>
          <p:nvPr/>
        </p:nvPicPr>
        <p:blipFill rotWithShape="1">
          <a:blip r:embed="rId3">
            <a:alphaModFix/>
          </a:blip>
          <a:srcRect b="0" l="13408" r="11808" t="26448"/>
          <a:stretch/>
        </p:blipFill>
        <p:spPr>
          <a:xfrm>
            <a:off x="710625" y="316550"/>
            <a:ext cx="8278675" cy="4579624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8"/>
          <p:cNvSpPr txBox="1"/>
          <p:nvPr/>
        </p:nvSpPr>
        <p:spPr>
          <a:xfrm>
            <a:off x="3307675" y="15825"/>
            <a:ext cx="594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8"/>
          <p:cNvSpPr txBox="1"/>
          <p:nvPr/>
        </p:nvSpPr>
        <p:spPr>
          <a:xfrm>
            <a:off x="228600" y="244925"/>
            <a:ext cx="162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8"/>
          <p:cNvSpPr txBox="1"/>
          <p:nvPr/>
        </p:nvSpPr>
        <p:spPr>
          <a:xfrm>
            <a:off x="2445200" y="20375"/>
            <a:ext cx="435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GLOTIN UToulon du 5 juin au 20 juin </a:t>
            </a:r>
            <a:endParaRPr/>
          </a:p>
        </p:txBody>
      </p:sp>
      <p:sp>
        <p:nvSpPr>
          <p:cNvPr id="85" name="Google Shape;85;p18"/>
          <p:cNvSpPr txBox="1"/>
          <p:nvPr/>
        </p:nvSpPr>
        <p:spPr>
          <a:xfrm>
            <a:off x="142650" y="79250"/>
            <a:ext cx="1315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Laran ea 2012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habitat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cachaot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l’été</a:t>
            </a:r>
            <a:endParaRPr/>
          </a:p>
        </p:txBody>
      </p:sp>
      <p:pic>
        <p:nvPicPr>
          <p:cNvPr id="86" name="Google Shape;86;p18"/>
          <p:cNvPicPr preferRelativeResize="0"/>
          <p:nvPr/>
        </p:nvPicPr>
        <p:blipFill rotWithShape="1">
          <a:blip r:embed="rId4">
            <a:alphaModFix amt="70000"/>
          </a:blip>
          <a:srcRect b="31184" l="27906" r="29610" t="18647"/>
          <a:stretch/>
        </p:blipFill>
        <p:spPr>
          <a:xfrm>
            <a:off x="1989250" y="-1283650"/>
            <a:ext cx="9241325" cy="6102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9"/>
          <p:cNvPicPr preferRelativeResize="0"/>
          <p:nvPr/>
        </p:nvPicPr>
        <p:blipFill rotWithShape="1">
          <a:blip r:embed="rId3">
            <a:alphaModFix/>
          </a:blip>
          <a:srcRect b="0" l="13408" r="11808" t="26448"/>
          <a:stretch/>
        </p:blipFill>
        <p:spPr>
          <a:xfrm>
            <a:off x="710625" y="316550"/>
            <a:ext cx="8278675" cy="4579624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9"/>
          <p:cNvSpPr txBox="1"/>
          <p:nvPr/>
        </p:nvSpPr>
        <p:spPr>
          <a:xfrm>
            <a:off x="3307675" y="15825"/>
            <a:ext cx="594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9"/>
          <p:cNvSpPr txBox="1"/>
          <p:nvPr/>
        </p:nvSpPr>
        <p:spPr>
          <a:xfrm>
            <a:off x="228600" y="244925"/>
            <a:ext cx="162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9"/>
          <p:cNvSpPr txBox="1"/>
          <p:nvPr/>
        </p:nvSpPr>
        <p:spPr>
          <a:xfrm>
            <a:off x="2445200" y="20375"/>
            <a:ext cx="435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GLOTIN UToulon du 5 juin au 20 juin </a:t>
            </a:r>
            <a:endParaRPr/>
          </a:p>
        </p:txBody>
      </p:sp>
      <p:sp>
        <p:nvSpPr>
          <p:cNvPr id="95" name="Google Shape;95;p19"/>
          <p:cNvSpPr txBox="1"/>
          <p:nvPr/>
        </p:nvSpPr>
        <p:spPr>
          <a:xfrm>
            <a:off x="0" y="20375"/>
            <a:ext cx="13155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Laran ea 2012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espérance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obs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par km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effort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6" name="Google Shape;96;p19"/>
          <p:cNvPicPr preferRelativeResize="0"/>
          <p:nvPr/>
        </p:nvPicPr>
        <p:blipFill rotWithShape="1">
          <a:blip r:embed="rId4">
            <a:alphaModFix amt="50000"/>
          </a:blip>
          <a:srcRect b="27692" l="16986" r="35644" t="21838"/>
          <a:stretch/>
        </p:blipFill>
        <p:spPr>
          <a:xfrm>
            <a:off x="-95100" y="-745675"/>
            <a:ext cx="9239102" cy="567032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9"/>
          <p:cNvSpPr txBox="1"/>
          <p:nvPr/>
        </p:nvSpPr>
        <p:spPr>
          <a:xfrm>
            <a:off x="6151100" y="2019150"/>
            <a:ext cx="419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0.004</a:t>
            </a:r>
            <a:endParaRPr/>
          </a:p>
        </p:txBody>
      </p:sp>
      <p:cxnSp>
        <p:nvCxnSpPr>
          <p:cNvPr id="98" name="Google Shape;98;p19"/>
          <p:cNvCxnSpPr/>
          <p:nvPr/>
        </p:nvCxnSpPr>
        <p:spPr>
          <a:xfrm>
            <a:off x="6103275" y="509200"/>
            <a:ext cx="370800" cy="1215000"/>
          </a:xfrm>
          <a:prstGeom prst="straightConnector1">
            <a:avLst/>
          </a:prstGeom>
          <a:noFill/>
          <a:ln cap="flat" cmpd="sng" w="28575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9" name="Google Shape;99;p19"/>
          <p:cNvSpPr/>
          <p:nvPr/>
        </p:nvSpPr>
        <p:spPr>
          <a:xfrm>
            <a:off x="3886850" y="448100"/>
            <a:ext cx="5101850" cy="4316846"/>
          </a:xfrm>
          <a:custGeom>
            <a:rect b="b" l="l" r="r" t="t"/>
            <a:pathLst>
              <a:path extrusionOk="0" h="148460" w="204074">
                <a:moveTo>
                  <a:pt x="93518" y="0"/>
                </a:moveTo>
                <a:cubicBezTo>
                  <a:pt x="93518" y="8184"/>
                  <a:pt x="102149" y="14086"/>
                  <a:pt x="107936" y="19873"/>
                </a:cubicBezTo>
                <a:cubicBezTo>
                  <a:pt x="109914" y="21851"/>
                  <a:pt x="109374" y="25428"/>
                  <a:pt x="111053" y="27666"/>
                </a:cubicBezTo>
                <a:cubicBezTo>
                  <a:pt x="114390" y="32113"/>
                  <a:pt x="118101" y="36289"/>
                  <a:pt x="121184" y="40915"/>
                </a:cubicBezTo>
                <a:cubicBezTo>
                  <a:pt x="123206" y="43949"/>
                  <a:pt x="128557" y="42579"/>
                  <a:pt x="132094" y="41694"/>
                </a:cubicBezTo>
                <a:cubicBezTo>
                  <a:pt x="134595" y="41068"/>
                  <a:pt x="135098" y="37396"/>
                  <a:pt x="137160" y="35849"/>
                </a:cubicBezTo>
                <a:cubicBezTo>
                  <a:pt x="143016" y="31455"/>
                  <a:pt x="150235" y="29214"/>
                  <a:pt x="157033" y="26497"/>
                </a:cubicBezTo>
                <a:cubicBezTo>
                  <a:pt x="162534" y="24298"/>
                  <a:pt x="169989" y="17632"/>
                  <a:pt x="174178" y="21821"/>
                </a:cubicBezTo>
                <a:cubicBezTo>
                  <a:pt x="183456" y="31099"/>
                  <a:pt x="191302" y="42036"/>
                  <a:pt x="197167" y="53773"/>
                </a:cubicBezTo>
                <a:cubicBezTo>
                  <a:pt x="200188" y="59820"/>
                  <a:pt x="196311" y="67478"/>
                  <a:pt x="197947" y="74036"/>
                </a:cubicBezTo>
                <a:cubicBezTo>
                  <a:pt x="202175" y="90980"/>
                  <a:pt x="206474" y="109309"/>
                  <a:pt x="202233" y="126250"/>
                </a:cubicBezTo>
                <a:cubicBezTo>
                  <a:pt x="202003" y="127167"/>
                  <a:pt x="200422" y="126800"/>
                  <a:pt x="199505" y="127029"/>
                </a:cubicBezTo>
                <a:cubicBezTo>
                  <a:pt x="193374" y="128563"/>
                  <a:pt x="186222" y="126895"/>
                  <a:pt x="180802" y="130146"/>
                </a:cubicBezTo>
                <a:cubicBezTo>
                  <a:pt x="175518" y="133315"/>
                  <a:pt x="169391" y="135312"/>
                  <a:pt x="163267" y="135991"/>
                </a:cubicBezTo>
                <a:cubicBezTo>
                  <a:pt x="158361" y="136535"/>
                  <a:pt x="152566" y="133252"/>
                  <a:pt x="148460" y="135991"/>
                </a:cubicBezTo>
                <a:cubicBezTo>
                  <a:pt x="145132" y="138212"/>
                  <a:pt x="140486" y="140204"/>
                  <a:pt x="136770" y="138719"/>
                </a:cubicBezTo>
                <a:cubicBezTo>
                  <a:pt x="129171" y="135682"/>
                  <a:pt x="125019" y="125315"/>
                  <a:pt x="116898" y="124302"/>
                </a:cubicBezTo>
                <a:cubicBezTo>
                  <a:pt x="112129" y="123707"/>
                  <a:pt x="107249" y="124899"/>
                  <a:pt x="102480" y="124302"/>
                </a:cubicBezTo>
                <a:cubicBezTo>
                  <a:pt x="98483" y="123802"/>
                  <a:pt x="95088" y="120993"/>
                  <a:pt x="91180" y="120015"/>
                </a:cubicBezTo>
                <a:cubicBezTo>
                  <a:pt x="85634" y="118628"/>
                  <a:pt x="79640" y="121527"/>
                  <a:pt x="74035" y="120405"/>
                </a:cubicBezTo>
                <a:cubicBezTo>
                  <a:pt x="67940" y="119185"/>
                  <a:pt x="60119" y="112506"/>
                  <a:pt x="55721" y="116898"/>
                </a:cubicBezTo>
                <a:cubicBezTo>
                  <a:pt x="51010" y="121603"/>
                  <a:pt x="42799" y="120608"/>
                  <a:pt x="37018" y="123912"/>
                </a:cubicBezTo>
                <a:cubicBezTo>
                  <a:pt x="24163" y="131258"/>
                  <a:pt x="13246" y="141845"/>
                  <a:pt x="0" y="148460"/>
                </a:cubicBezTo>
              </a:path>
            </a:pathLst>
          </a:custGeom>
          <a:noFill/>
          <a:ln cap="flat" cmpd="sng" w="28575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0" name="Google Shape;100;p19"/>
          <p:cNvSpPr/>
          <p:nvPr/>
        </p:nvSpPr>
        <p:spPr>
          <a:xfrm>
            <a:off x="6103275" y="501950"/>
            <a:ext cx="2400575" cy="2080475"/>
          </a:xfrm>
          <a:custGeom>
            <a:rect b="b" l="l" r="r" t="t"/>
            <a:pathLst>
              <a:path extrusionOk="0" h="83219" w="96023">
                <a:moveTo>
                  <a:pt x="0" y="0"/>
                </a:moveTo>
                <a:lnTo>
                  <a:pt x="4365" y="14257"/>
                </a:lnTo>
                <a:lnTo>
                  <a:pt x="14258" y="10766"/>
                </a:lnTo>
                <a:lnTo>
                  <a:pt x="32008" y="37245"/>
                </a:lnTo>
                <a:lnTo>
                  <a:pt x="14840" y="49466"/>
                </a:lnTo>
                <a:lnTo>
                  <a:pt x="32590" y="83219"/>
                </a:lnTo>
                <a:lnTo>
                  <a:pt x="80601" y="48011"/>
                </a:lnTo>
                <a:lnTo>
                  <a:pt x="96023" y="46556"/>
                </a:lnTo>
              </a:path>
            </a:pathLst>
          </a:cu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1" name="Google Shape;101;p19"/>
          <p:cNvSpPr/>
          <p:nvPr/>
        </p:nvSpPr>
        <p:spPr>
          <a:xfrm>
            <a:off x="2589154" y="-633425"/>
            <a:ext cx="4561200" cy="4316700"/>
          </a:xfrm>
          <a:prstGeom prst="ellipse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9"/>
          <p:cNvSpPr/>
          <p:nvPr/>
        </p:nvSpPr>
        <p:spPr>
          <a:xfrm>
            <a:off x="3208050" y="1411250"/>
            <a:ext cx="4561075" cy="3164375"/>
          </a:xfrm>
          <a:custGeom>
            <a:rect b="b" l="l" r="r" t="t"/>
            <a:pathLst>
              <a:path extrusionOk="0" h="126575" w="182443">
                <a:moveTo>
                  <a:pt x="29970" y="0"/>
                </a:moveTo>
                <a:lnTo>
                  <a:pt x="0" y="291"/>
                </a:lnTo>
                <a:lnTo>
                  <a:pt x="872" y="96314"/>
                </a:lnTo>
                <a:lnTo>
                  <a:pt x="31425" y="95441"/>
                </a:lnTo>
                <a:lnTo>
                  <a:pt x="97186" y="126575"/>
                </a:lnTo>
                <a:lnTo>
                  <a:pt x="156255" y="94859"/>
                </a:lnTo>
                <a:lnTo>
                  <a:pt x="182443" y="95150"/>
                </a:lnTo>
              </a:path>
            </a:pathLst>
          </a:cu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sp>
      <p:cxnSp>
        <p:nvCxnSpPr>
          <p:cNvPr id="103" name="Google Shape;103;p19"/>
          <p:cNvCxnSpPr/>
          <p:nvPr/>
        </p:nvCxnSpPr>
        <p:spPr>
          <a:xfrm flipH="1">
            <a:off x="3287925" y="829300"/>
            <a:ext cx="2859000" cy="14184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04" name="Google Shape;104;p19"/>
          <p:cNvCxnSpPr/>
          <p:nvPr/>
        </p:nvCxnSpPr>
        <p:spPr>
          <a:xfrm flipH="1">
            <a:off x="3364125" y="1134100"/>
            <a:ext cx="2859000" cy="14184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05" name="Google Shape;105;p19"/>
          <p:cNvCxnSpPr/>
          <p:nvPr/>
        </p:nvCxnSpPr>
        <p:spPr>
          <a:xfrm flipH="1">
            <a:off x="3440325" y="1515100"/>
            <a:ext cx="2859000" cy="14184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06" name="Google Shape;106;p19"/>
          <p:cNvCxnSpPr/>
          <p:nvPr/>
        </p:nvCxnSpPr>
        <p:spPr>
          <a:xfrm flipH="1">
            <a:off x="3516525" y="1896100"/>
            <a:ext cx="2859000" cy="14184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07" name="Google Shape;107;p19"/>
          <p:cNvCxnSpPr/>
          <p:nvPr/>
        </p:nvCxnSpPr>
        <p:spPr>
          <a:xfrm flipH="1">
            <a:off x="3745125" y="2200900"/>
            <a:ext cx="2859000" cy="14184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08" name="Google Shape;108;p19"/>
          <p:cNvCxnSpPr/>
          <p:nvPr/>
        </p:nvCxnSpPr>
        <p:spPr>
          <a:xfrm flipH="1">
            <a:off x="4126125" y="2505700"/>
            <a:ext cx="2859000" cy="14184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09" name="Google Shape;109;p19"/>
          <p:cNvCxnSpPr/>
          <p:nvPr/>
        </p:nvCxnSpPr>
        <p:spPr>
          <a:xfrm flipH="1">
            <a:off x="4659525" y="2734300"/>
            <a:ext cx="2859000" cy="14184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10" name="Google Shape;110;p19"/>
          <p:cNvCxnSpPr/>
          <p:nvPr/>
        </p:nvCxnSpPr>
        <p:spPr>
          <a:xfrm flipH="1">
            <a:off x="5116700" y="3106200"/>
            <a:ext cx="2463300" cy="11988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11" name="Google Shape;111;p19"/>
          <p:cNvCxnSpPr/>
          <p:nvPr/>
        </p:nvCxnSpPr>
        <p:spPr>
          <a:xfrm rot="10800000">
            <a:off x="2800675" y="662000"/>
            <a:ext cx="2051400" cy="851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2" name="Google Shape;112;p19"/>
          <p:cNvSpPr txBox="1"/>
          <p:nvPr/>
        </p:nvSpPr>
        <p:spPr>
          <a:xfrm>
            <a:off x="3513575" y="807475"/>
            <a:ext cx="419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100 mn, 25 h</a:t>
            </a:r>
            <a:endParaRPr/>
          </a:p>
        </p:txBody>
      </p:sp>
      <p:sp>
        <p:nvSpPr>
          <p:cNvPr id="113" name="Google Shape;113;p19"/>
          <p:cNvSpPr/>
          <p:nvPr/>
        </p:nvSpPr>
        <p:spPr>
          <a:xfrm rot="-1850836">
            <a:off x="6643697" y="1624267"/>
            <a:ext cx="303656" cy="618888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55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9"/>
          <p:cNvSpPr/>
          <p:nvPr/>
        </p:nvSpPr>
        <p:spPr>
          <a:xfrm rot="1135789">
            <a:off x="1832537" y="1841252"/>
            <a:ext cx="1076416" cy="516195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9"/>
          <p:cNvSpPr txBox="1"/>
          <p:nvPr/>
        </p:nvSpPr>
        <p:spPr>
          <a:xfrm>
            <a:off x="6677975" y="1656588"/>
            <a:ext cx="419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</a:t>
            </a:r>
            <a:endParaRPr/>
          </a:p>
        </p:txBody>
      </p:sp>
      <p:sp>
        <p:nvSpPr>
          <p:cNvPr id="116" name="Google Shape;116;p19"/>
          <p:cNvSpPr txBox="1"/>
          <p:nvPr/>
        </p:nvSpPr>
        <p:spPr>
          <a:xfrm>
            <a:off x="1913175" y="1762438"/>
            <a:ext cx="419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B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0"/>
          <p:cNvPicPr preferRelativeResize="0"/>
          <p:nvPr/>
        </p:nvPicPr>
        <p:blipFill rotWithShape="1">
          <a:blip r:embed="rId3">
            <a:alphaModFix/>
          </a:blip>
          <a:srcRect b="0" l="13408" r="11808" t="26448"/>
          <a:stretch/>
        </p:blipFill>
        <p:spPr>
          <a:xfrm>
            <a:off x="710625" y="316550"/>
            <a:ext cx="8278675" cy="4579624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0"/>
          <p:cNvSpPr txBox="1"/>
          <p:nvPr/>
        </p:nvSpPr>
        <p:spPr>
          <a:xfrm>
            <a:off x="3307675" y="15825"/>
            <a:ext cx="594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0"/>
          <p:cNvSpPr txBox="1"/>
          <p:nvPr/>
        </p:nvSpPr>
        <p:spPr>
          <a:xfrm>
            <a:off x="228600" y="244925"/>
            <a:ext cx="162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0"/>
          <p:cNvSpPr txBox="1"/>
          <p:nvPr/>
        </p:nvSpPr>
        <p:spPr>
          <a:xfrm>
            <a:off x="2445200" y="20375"/>
            <a:ext cx="435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GLOTIN UToulon du 5 juin au 20 juin </a:t>
            </a:r>
            <a:endParaRPr/>
          </a:p>
        </p:txBody>
      </p:sp>
      <p:sp>
        <p:nvSpPr>
          <p:cNvPr id="125" name="Google Shape;125;p20"/>
          <p:cNvSpPr txBox="1"/>
          <p:nvPr/>
        </p:nvSpPr>
        <p:spPr>
          <a:xfrm>
            <a:off x="0" y="20375"/>
            <a:ext cx="13155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Laran ea 2012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espérance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obs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par km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effort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6" name="Google Shape;126;p20"/>
          <p:cNvPicPr preferRelativeResize="0"/>
          <p:nvPr/>
        </p:nvPicPr>
        <p:blipFill rotWithShape="1">
          <a:blip r:embed="rId4">
            <a:alphaModFix amt="50000"/>
          </a:blip>
          <a:srcRect b="27692" l="16986" r="35644" t="21838"/>
          <a:stretch/>
        </p:blipFill>
        <p:spPr>
          <a:xfrm>
            <a:off x="-95100" y="-745675"/>
            <a:ext cx="9239102" cy="5670324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0"/>
          <p:cNvSpPr txBox="1"/>
          <p:nvPr/>
        </p:nvSpPr>
        <p:spPr>
          <a:xfrm>
            <a:off x="6151100" y="2019150"/>
            <a:ext cx="419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0.004</a:t>
            </a:r>
            <a:endParaRPr/>
          </a:p>
        </p:txBody>
      </p:sp>
      <p:cxnSp>
        <p:nvCxnSpPr>
          <p:cNvPr id="128" name="Google Shape;128;p20"/>
          <p:cNvCxnSpPr/>
          <p:nvPr/>
        </p:nvCxnSpPr>
        <p:spPr>
          <a:xfrm>
            <a:off x="6103275" y="509200"/>
            <a:ext cx="370800" cy="1215000"/>
          </a:xfrm>
          <a:prstGeom prst="straightConnector1">
            <a:avLst/>
          </a:prstGeom>
          <a:noFill/>
          <a:ln cap="flat" cmpd="sng" w="28575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9" name="Google Shape;129;p20"/>
          <p:cNvSpPr/>
          <p:nvPr/>
        </p:nvSpPr>
        <p:spPr>
          <a:xfrm>
            <a:off x="3886850" y="448100"/>
            <a:ext cx="5101850" cy="4316846"/>
          </a:xfrm>
          <a:custGeom>
            <a:rect b="b" l="l" r="r" t="t"/>
            <a:pathLst>
              <a:path extrusionOk="0" h="148460" w="204074">
                <a:moveTo>
                  <a:pt x="93518" y="0"/>
                </a:moveTo>
                <a:cubicBezTo>
                  <a:pt x="93518" y="8184"/>
                  <a:pt x="102149" y="14086"/>
                  <a:pt x="107936" y="19873"/>
                </a:cubicBezTo>
                <a:cubicBezTo>
                  <a:pt x="109914" y="21851"/>
                  <a:pt x="109374" y="25428"/>
                  <a:pt x="111053" y="27666"/>
                </a:cubicBezTo>
                <a:cubicBezTo>
                  <a:pt x="114390" y="32113"/>
                  <a:pt x="118101" y="36289"/>
                  <a:pt x="121184" y="40915"/>
                </a:cubicBezTo>
                <a:cubicBezTo>
                  <a:pt x="123206" y="43949"/>
                  <a:pt x="128557" y="42579"/>
                  <a:pt x="132094" y="41694"/>
                </a:cubicBezTo>
                <a:cubicBezTo>
                  <a:pt x="134595" y="41068"/>
                  <a:pt x="135098" y="37396"/>
                  <a:pt x="137160" y="35849"/>
                </a:cubicBezTo>
                <a:cubicBezTo>
                  <a:pt x="143016" y="31455"/>
                  <a:pt x="150235" y="29214"/>
                  <a:pt x="157033" y="26497"/>
                </a:cubicBezTo>
                <a:cubicBezTo>
                  <a:pt x="162534" y="24298"/>
                  <a:pt x="169989" y="17632"/>
                  <a:pt x="174178" y="21821"/>
                </a:cubicBezTo>
                <a:cubicBezTo>
                  <a:pt x="183456" y="31099"/>
                  <a:pt x="191302" y="42036"/>
                  <a:pt x="197167" y="53773"/>
                </a:cubicBezTo>
                <a:cubicBezTo>
                  <a:pt x="200188" y="59820"/>
                  <a:pt x="196311" y="67478"/>
                  <a:pt x="197947" y="74036"/>
                </a:cubicBezTo>
                <a:cubicBezTo>
                  <a:pt x="202175" y="90980"/>
                  <a:pt x="206474" y="109309"/>
                  <a:pt x="202233" y="126250"/>
                </a:cubicBezTo>
                <a:cubicBezTo>
                  <a:pt x="202003" y="127167"/>
                  <a:pt x="200422" y="126800"/>
                  <a:pt x="199505" y="127029"/>
                </a:cubicBezTo>
                <a:cubicBezTo>
                  <a:pt x="193374" y="128563"/>
                  <a:pt x="186222" y="126895"/>
                  <a:pt x="180802" y="130146"/>
                </a:cubicBezTo>
                <a:cubicBezTo>
                  <a:pt x="175518" y="133315"/>
                  <a:pt x="169391" y="135312"/>
                  <a:pt x="163267" y="135991"/>
                </a:cubicBezTo>
                <a:cubicBezTo>
                  <a:pt x="158361" y="136535"/>
                  <a:pt x="152566" y="133252"/>
                  <a:pt x="148460" y="135991"/>
                </a:cubicBezTo>
                <a:cubicBezTo>
                  <a:pt x="145132" y="138212"/>
                  <a:pt x="140486" y="140204"/>
                  <a:pt x="136770" y="138719"/>
                </a:cubicBezTo>
                <a:cubicBezTo>
                  <a:pt x="129171" y="135682"/>
                  <a:pt x="125019" y="125315"/>
                  <a:pt x="116898" y="124302"/>
                </a:cubicBezTo>
                <a:cubicBezTo>
                  <a:pt x="112129" y="123707"/>
                  <a:pt x="107249" y="124899"/>
                  <a:pt x="102480" y="124302"/>
                </a:cubicBezTo>
                <a:cubicBezTo>
                  <a:pt x="98483" y="123802"/>
                  <a:pt x="95088" y="120993"/>
                  <a:pt x="91180" y="120015"/>
                </a:cubicBezTo>
                <a:cubicBezTo>
                  <a:pt x="85634" y="118628"/>
                  <a:pt x="79640" y="121527"/>
                  <a:pt x="74035" y="120405"/>
                </a:cubicBezTo>
                <a:cubicBezTo>
                  <a:pt x="67940" y="119185"/>
                  <a:pt x="60119" y="112506"/>
                  <a:pt x="55721" y="116898"/>
                </a:cubicBezTo>
                <a:cubicBezTo>
                  <a:pt x="51010" y="121603"/>
                  <a:pt x="42799" y="120608"/>
                  <a:pt x="37018" y="123912"/>
                </a:cubicBezTo>
                <a:cubicBezTo>
                  <a:pt x="24163" y="131258"/>
                  <a:pt x="13246" y="141845"/>
                  <a:pt x="0" y="148460"/>
                </a:cubicBezTo>
              </a:path>
            </a:pathLst>
          </a:custGeom>
          <a:noFill/>
          <a:ln cap="flat" cmpd="sng" w="28575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0" name="Google Shape;130;p20"/>
          <p:cNvSpPr/>
          <p:nvPr/>
        </p:nvSpPr>
        <p:spPr>
          <a:xfrm>
            <a:off x="6103275" y="501950"/>
            <a:ext cx="2400575" cy="2080475"/>
          </a:xfrm>
          <a:custGeom>
            <a:rect b="b" l="l" r="r" t="t"/>
            <a:pathLst>
              <a:path extrusionOk="0" h="83219" w="96023">
                <a:moveTo>
                  <a:pt x="0" y="0"/>
                </a:moveTo>
                <a:lnTo>
                  <a:pt x="4365" y="14257"/>
                </a:lnTo>
                <a:lnTo>
                  <a:pt x="14258" y="10766"/>
                </a:lnTo>
                <a:lnTo>
                  <a:pt x="32008" y="37245"/>
                </a:lnTo>
                <a:lnTo>
                  <a:pt x="14840" y="49466"/>
                </a:lnTo>
                <a:lnTo>
                  <a:pt x="32590" y="83219"/>
                </a:lnTo>
                <a:lnTo>
                  <a:pt x="80601" y="48011"/>
                </a:lnTo>
                <a:lnTo>
                  <a:pt x="96023" y="46556"/>
                </a:lnTo>
              </a:path>
            </a:pathLst>
          </a:cu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1" name="Google Shape;131;p20"/>
          <p:cNvSpPr/>
          <p:nvPr/>
        </p:nvSpPr>
        <p:spPr>
          <a:xfrm>
            <a:off x="2589154" y="-633425"/>
            <a:ext cx="4561200" cy="4316700"/>
          </a:xfrm>
          <a:prstGeom prst="ellipse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0"/>
          <p:cNvSpPr/>
          <p:nvPr/>
        </p:nvSpPr>
        <p:spPr>
          <a:xfrm>
            <a:off x="3208050" y="1411250"/>
            <a:ext cx="4561075" cy="3164375"/>
          </a:xfrm>
          <a:custGeom>
            <a:rect b="b" l="l" r="r" t="t"/>
            <a:pathLst>
              <a:path extrusionOk="0" h="126575" w="182443">
                <a:moveTo>
                  <a:pt x="29970" y="0"/>
                </a:moveTo>
                <a:lnTo>
                  <a:pt x="0" y="291"/>
                </a:lnTo>
                <a:lnTo>
                  <a:pt x="872" y="96314"/>
                </a:lnTo>
                <a:lnTo>
                  <a:pt x="31425" y="95441"/>
                </a:lnTo>
                <a:lnTo>
                  <a:pt x="97186" y="126575"/>
                </a:lnTo>
                <a:lnTo>
                  <a:pt x="156255" y="94859"/>
                </a:lnTo>
                <a:lnTo>
                  <a:pt x="182443" y="95150"/>
                </a:lnTo>
              </a:path>
            </a:pathLst>
          </a:cu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sp>
      <p:cxnSp>
        <p:nvCxnSpPr>
          <p:cNvPr id="133" name="Google Shape;133;p20"/>
          <p:cNvCxnSpPr/>
          <p:nvPr/>
        </p:nvCxnSpPr>
        <p:spPr>
          <a:xfrm flipH="1">
            <a:off x="3287925" y="829300"/>
            <a:ext cx="2859000" cy="14184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34" name="Google Shape;134;p20"/>
          <p:cNvCxnSpPr/>
          <p:nvPr/>
        </p:nvCxnSpPr>
        <p:spPr>
          <a:xfrm flipH="1">
            <a:off x="3364125" y="1134100"/>
            <a:ext cx="2859000" cy="14184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35" name="Google Shape;135;p20"/>
          <p:cNvCxnSpPr/>
          <p:nvPr/>
        </p:nvCxnSpPr>
        <p:spPr>
          <a:xfrm flipH="1">
            <a:off x="3440325" y="1515100"/>
            <a:ext cx="2859000" cy="14184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36" name="Google Shape;136;p20"/>
          <p:cNvCxnSpPr/>
          <p:nvPr/>
        </p:nvCxnSpPr>
        <p:spPr>
          <a:xfrm flipH="1">
            <a:off x="3516525" y="1896100"/>
            <a:ext cx="2859000" cy="14184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37" name="Google Shape;137;p20"/>
          <p:cNvCxnSpPr/>
          <p:nvPr/>
        </p:nvCxnSpPr>
        <p:spPr>
          <a:xfrm flipH="1">
            <a:off x="3745125" y="2200900"/>
            <a:ext cx="2859000" cy="14184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38" name="Google Shape;138;p20"/>
          <p:cNvCxnSpPr/>
          <p:nvPr/>
        </p:nvCxnSpPr>
        <p:spPr>
          <a:xfrm flipH="1">
            <a:off x="4126125" y="2505700"/>
            <a:ext cx="2859000" cy="14184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39" name="Google Shape;139;p20"/>
          <p:cNvCxnSpPr/>
          <p:nvPr/>
        </p:nvCxnSpPr>
        <p:spPr>
          <a:xfrm flipH="1">
            <a:off x="4659525" y="2734300"/>
            <a:ext cx="2859000" cy="14184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40" name="Google Shape;140;p20"/>
          <p:cNvCxnSpPr/>
          <p:nvPr/>
        </p:nvCxnSpPr>
        <p:spPr>
          <a:xfrm flipH="1">
            <a:off x="5116700" y="3106200"/>
            <a:ext cx="2463300" cy="11988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41" name="Google Shape;141;p20"/>
          <p:cNvCxnSpPr/>
          <p:nvPr/>
        </p:nvCxnSpPr>
        <p:spPr>
          <a:xfrm rot="10800000">
            <a:off x="2800675" y="662000"/>
            <a:ext cx="2051400" cy="851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2" name="Google Shape;142;p20"/>
          <p:cNvSpPr txBox="1"/>
          <p:nvPr/>
        </p:nvSpPr>
        <p:spPr>
          <a:xfrm>
            <a:off x="3513575" y="807475"/>
            <a:ext cx="419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100 mn, 25 h</a:t>
            </a:r>
            <a:endParaRPr/>
          </a:p>
        </p:txBody>
      </p:sp>
      <p:sp>
        <p:nvSpPr>
          <p:cNvPr id="143" name="Google Shape;143;p20"/>
          <p:cNvSpPr/>
          <p:nvPr/>
        </p:nvSpPr>
        <p:spPr>
          <a:xfrm rot="-1850836">
            <a:off x="6643697" y="1624267"/>
            <a:ext cx="303656" cy="618888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55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0"/>
          <p:cNvSpPr/>
          <p:nvPr/>
        </p:nvSpPr>
        <p:spPr>
          <a:xfrm rot="1135789">
            <a:off x="1832537" y="1841252"/>
            <a:ext cx="1076416" cy="516195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0"/>
          <p:cNvSpPr txBox="1"/>
          <p:nvPr/>
        </p:nvSpPr>
        <p:spPr>
          <a:xfrm>
            <a:off x="6677975" y="1656588"/>
            <a:ext cx="419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</a:t>
            </a:r>
            <a:endParaRPr/>
          </a:p>
        </p:txBody>
      </p:sp>
      <p:sp>
        <p:nvSpPr>
          <p:cNvPr id="146" name="Google Shape;146;p20"/>
          <p:cNvSpPr txBox="1"/>
          <p:nvPr/>
        </p:nvSpPr>
        <p:spPr>
          <a:xfrm>
            <a:off x="1913175" y="1762438"/>
            <a:ext cx="419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B</a:t>
            </a:r>
            <a:endParaRPr/>
          </a:p>
        </p:txBody>
      </p:sp>
      <p:pic>
        <p:nvPicPr>
          <p:cNvPr id="147" name="Google Shape;147;p20"/>
          <p:cNvPicPr preferRelativeResize="0"/>
          <p:nvPr/>
        </p:nvPicPr>
        <p:blipFill rotWithShape="1">
          <a:blip r:embed="rId5">
            <a:alphaModFix amt="80000"/>
          </a:blip>
          <a:srcRect b="10960" l="13267" r="20791" t="20494"/>
          <a:stretch/>
        </p:blipFill>
        <p:spPr>
          <a:xfrm>
            <a:off x="908825" y="76200"/>
            <a:ext cx="8158973" cy="4579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4" name="Google Shape;154;p21"/>
          <p:cNvPicPr preferRelativeResize="0"/>
          <p:nvPr/>
        </p:nvPicPr>
        <p:blipFill rotWithShape="1">
          <a:blip r:embed="rId3">
            <a:alphaModFix/>
          </a:blip>
          <a:srcRect b="0" l="9232" r="15033" t="15888"/>
          <a:stretch/>
        </p:blipFill>
        <p:spPr>
          <a:xfrm>
            <a:off x="611050" y="596500"/>
            <a:ext cx="7536350" cy="470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