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6858000" cx="12192000"/>
  <p:notesSz cx="6805600" cy="9944100"/>
  <p:embeddedFontLst>
    <p:embeddedFont>
      <p:font typeface="Robo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>
        <p15:guide id="1" orient="horz" pos="3132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25" roundtripDataSignature="AMtx7mjhLijfGP07DLP/GVJnIRMPtat2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0C35929-AF7F-4C61-9475-58FFEF0CD98A}">
  <a:tblStyle styleId="{70C35929-AF7F-4C61-9475-58FFEF0CD9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3132" orient="horz"/>
        <p:guide pos="2143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5" Type="http://customschemas.google.com/relationships/presentationmetadata" Target="meta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9099" cy="497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4939" y="0"/>
            <a:ext cx="2949099" cy="497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889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45169"/>
            <a:ext cx="2949099" cy="4972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/>
          <p:nvPr>
            <p:ph idx="1" type="body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:notes"/>
          <p:cNvSpPr/>
          <p:nvPr>
            <p:ph idx="2" type="sldImg"/>
          </p:nvPr>
        </p:nvSpPr>
        <p:spPr>
          <a:xfrm>
            <a:off x="889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d524969744_0_7:notes"/>
          <p:cNvSpPr/>
          <p:nvPr>
            <p:ph idx="2" type="sldImg"/>
          </p:nvPr>
        </p:nvSpPr>
        <p:spPr>
          <a:xfrm>
            <a:off x="88900" y="746125"/>
            <a:ext cx="66294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d524969744_0_7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7713-BON</a:t>
            </a:r>
            <a:endParaRPr/>
          </a:p>
        </p:txBody>
      </p:sp>
      <p:sp>
        <p:nvSpPr>
          <p:cNvPr id="215" name="Google Shape;215;g1d524969744_0_7:notes"/>
          <p:cNvSpPr txBox="1"/>
          <p:nvPr>
            <p:ph idx="12" type="sldNum"/>
          </p:nvPr>
        </p:nvSpPr>
        <p:spPr>
          <a:xfrm>
            <a:off x="3854939" y="9445169"/>
            <a:ext cx="2949000" cy="49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c7351bab55_0_41:notes"/>
          <p:cNvSpPr/>
          <p:nvPr>
            <p:ph idx="2" type="sldImg"/>
          </p:nvPr>
        </p:nvSpPr>
        <p:spPr>
          <a:xfrm>
            <a:off x="88900" y="746125"/>
            <a:ext cx="66294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c7351bab55_0_41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1c7351bab55_0_41:notes"/>
          <p:cNvSpPr txBox="1"/>
          <p:nvPr>
            <p:ph idx="12" type="sldNum"/>
          </p:nvPr>
        </p:nvSpPr>
        <p:spPr>
          <a:xfrm>
            <a:off x="3854939" y="9445169"/>
            <a:ext cx="2949000" cy="49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c7351bab55_0_57:notes"/>
          <p:cNvSpPr/>
          <p:nvPr>
            <p:ph idx="2" type="sldImg"/>
          </p:nvPr>
        </p:nvSpPr>
        <p:spPr>
          <a:xfrm>
            <a:off x="88900" y="746125"/>
            <a:ext cx="66294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c7351bab55_0_57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1c7351bab55_0_57:notes"/>
          <p:cNvSpPr txBox="1"/>
          <p:nvPr>
            <p:ph idx="12" type="sldNum"/>
          </p:nvPr>
        </p:nvSpPr>
        <p:spPr>
          <a:xfrm>
            <a:off x="3854939" y="9445169"/>
            <a:ext cx="2949000" cy="49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c7351bab55_0_79:notes"/>
          <p:cNvSpPr/>
          <p:nvPr>
            <p:ph idx="2" type="sldImg"/>
          </p:nvPr>
        </p:nvSpPr>
        <p:spPr>
          <a:xfrm>
            <a:off x="88900" y="746125"/>
            <a:ext cx="66294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c7351bab55_0_79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1c7351bab55_0_79:notes"/>
          <p:cNvSpPr txBox="1"/>
          <p:nvPr>
            <p:ph idx="12" type="sldNum"/>
          </p:nvPr>
        </p:nvSpPr>
        <p:spPr>
          <a:xfrm>
            <a:off x="3854939" y="9445169"/>
            <a:ext cx="2949000" cy="49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:notes"/>
          <p:cNvSpPr txBox="1"/>
          <p:nvPr>
            <p:ph idx="1" type="body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:notes"/>
          <p:cNvSpPr/>
          <p:nvPr>
            <p:ph idx="2" type="sldImg"/>
          </p:nvPr>
        </p:nvSpPr>
        <p:spPr>
          <a:xfrm>
            <a:off x="889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889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c7351bab55_0_2:notes"/>
          <p:cNvSpPr/>
          <p:nvPr>
            <p:ph idx="2" type="sldImg"/>
          </p:nvPr>
        </p:nvSpPr>
        <p:spPr>
          <a:xfrm>
            <a:off x="88900" y="746125"/>
            <a:ext cx="66294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c7351bab55_0_2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1c7351bab55_0_2:notes"/>
          <p:cNvSpPr txBox="1"/>
          <p:nvPr>
            <p:ph idx="12" type="sldNum"/>
          </p:nvPr>
        </p:nvSpPr>
        <p:spPr>
          <a:xfrm>
            <a:off x="3854939" y="9445169"/>
            <a:ext cx="2949000" cy="49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c7351bab55_0_21:notes"/>
          <p:cNvSpPr/>
          <p:nvPr>
            <p:ph idx="2" type="sldImg"/>
          </p:nvPr>
        </p:nvSpPr>
        <p:spPr>
          <a:xfrm>
            <a:off x="88900" y="746125"/>
            <a:ext cx="66294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c7351bab55_0_21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1c7351bab55_0_21:notes"/>
          <p:cNvSpPr txBox="1"/>
          <p:nvPr>
            <p:ph idx="12" type="sldNum"/>
          </p:nvPr>
        </p:nvSpPr>
        <p:spPr>
          <a:xfrm>
            <a:off x="3854939" y="9445169"/>
            <a:ext cx="2949000" cy="49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c7351bab55_0_104:notes"/>
          <p:cNvSpPr/>
          <p:nvPr>
            <p:ph idx="2" type="sldImg"/>
          </p:nvPr>
        </p:nvSpPr>
        <p:spPr>
          <a:xfrm>
            <a:off x="88900" y="746125"/>
            <a:ext cx="66294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c7351bab55_0_104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c7351bab55_0_104:notes"/>
          <p:cNvSpPr txBox="1"/>
          <p:nvPr>
            <p:ph idx="12" type="sldNum"/>
          </p:nvPr>
        </p:nvSpPr>
        <p:spPr>
          <a:xfrm>
            <a:off x="3854939" y="9445169"/>
            <a:ext cx="2949000" cy="49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c7351bab55_0_34:notes"/>
          <p:cNvSpPr/>
          <p:nvPr>
            <p:ph idx="2" type="sldImg"/>
          </p:nvPr>
        </p:nvSpPr>
        <p:spPr>
          <a:xfrm>
            <a:off x="88900" y="746125"/>
            <a:ext cx="66294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c7351bab55_0_34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7713-BON</a:t>
            </a:r>
            <a:endParaRPr/>
          </a:p>
        </p:txBody>
      </p:sp>
      <p:sp>
        <p:nvSpPr>
          <p:cNvPr id="139" name="Google Shape;139;g1c7351bab55_0_34:notes"/>
          <p:cNvSpPr txBox="1"/>
          <p:nvPr>
            <p:ph idx="12" type="sldNum"/>
          </p:nvPr>
        </p:nvSpPr>
        <p:spPr>
          <a:xfrm>
            <a:off x="3854939" y="9445169"/>
            <a:ext cx="2949000" cy="49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d58e9a136b_0_18:notes"/>
          <p:cNvSpPr/>
          <p:nvPr>
            <p:ph idx="2" type="sldImg"/>
          </p:nvPr>
        </p:nvSpPr>
        <p:spPr>
          <a:xfrm>
            <a:off x="88900" y="746125"/>
            <a:ext cx="66294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d58e9a136b_0_18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7713-BON</a:t>
            </a:r>
            <a:endParaRPr/>
          </a:p>
        </p:txBody>
      </p:sp>
      <p:sp>
        <p:nvSpPr>
          <p:cNvPr id="158" name="Google Shape;158;g1d58e9a136b_0_18:notes"/>
          <p:cNvSpPr txBox="1"/>
          <p:nvPr>
            <p:ph idx="12" type="sldNum"/>
          </p:nvPr>
        </p:nvSpPr>
        <p:spPr>
          <a:xfrm>
            <a:off x="3854939" y="9445169"/>
            <a:ext cx="2949000" cy="49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d524969744_0_35:notes"/>
          <p:cNvSpPr/>
          <p:nvPr>
            <p:ph idx="2" type="sldImg"/>
          </p:nvPr>
        </p:nvSpPr>
        <p:spPr>
          <a:xfrm>
            <a:off x="88900" y="746125"/>
            <a:ext cx="66294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d524969744_0_35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7713-BON</a:t>
            </a:r>
            <a:endParaRPr/>
          </a:p>
        </p:txBody>
      </p:sp>
      <p:sp>
        <p:nvSpPr>
          <p:cNvPr id="179" name="Google Shape;179;g1d524969744_0_35:notes"/>
          <p:cNvSpPr txBox="1"/>
          <p:nvPr>
            <p:ph idx="12" type="sldNum"/>
          </p:nvPr>
        </p:nvSpPr>
        <p:spPr>
          <a:xfrm>
            <a:off x="3854939" y="9445169"/>
            <a:ext cx="2949000" cy="49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c7351bab55_0_147:notes"/>
          <p:cNvSpPr/>
          <p:nvPr>
            <p:ph idx="2" type="sldImg"/>
          </p:nvPr>
        </p:nvSpPr>
        <p:spPr>
          <a:xfrm>
            <a:off x="88900" y="746125"/>
            <a:ext cx="66294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c7351bab55_0_147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7713-BON</a:t>
            </a:r>
            <a:endParaRPr/>
          </a:p>
        </p:txBody>
      </p:sp>
      <p:sp>
        <p:nvSpPr>
          <p:cNvPr id="200" name="Google Shape;200;g1c7351bab55_0_147:notes"/>
          <p:cNvSpPr txBox="1"/>
          <p:nvPr>
            <p:ph idx="12" type="sldNum"/>
          </p:nvPr>
        </p:nvSpPr>
        <p:spPr>
          <a:xfrm>
            <a:off x="3854939" y="9445169"/>
            <a:ext cx="2949000" cy="49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" showMasterSp="0">
  <p:cSld name="Titr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idx="1" type="body"/>
          </p:nvPr>
        </p:nvSpPr>
        <p:spPr>
          <a:xfrm>
            <a:off x="628359" y="3912848"/>
            <a:ext cx="48915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5"/>
          <p:cNvSpPr/>
          <p:nvPr/>
        </p:nvSpPr>
        <p:spPr>
          <a:xfrm>
            <a:off x="628356" y="4647386"/>
            <a:ext cx="2784000" cy="360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5"/>
          <p:cNvSpPr txBox="1"/>
          <p:nvPr>
            <p:ph idx="2" type="body"/>
          </p:nvPr>
        </p:nvSpPr>
        <p:spPr>
          <a:xfrm>
            <a:off x="628359" y="4833157"/>
            <a:ext cx="48915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9" name="Google Shape;19;p5"/>
          <p:cNvGrpSpPr/>
          <p:nvPr/>
        </p:nvGrpSpPr>
        <p:grpSpPr>
          <a:xfrm>
            <a:off x="-2" y="-351611"/>
            <a:ext cx="11536320" cy="7434415"/>
            <a:chOff x="-488667" y="-329404"/>
            <a:chExt cx="8652242" cy="7434415"/>
          </a:xfrm>
        </p:grpSpPr>
        <p:grpSp>
          <p:nvGrpSpPr>
            <p:cNvPr id="20" name="Google Shape;20;p5"/>
            <p:cNvGrpSpPr/>
            <p:nvPr/>
          </p:nvGrpSpPr>
          <p:grpSpPr>
            <a:xfrm rot="2427814">
              <a:off x="2690051" y="129038"/>
              <a:ext cx="3814932" cy="6517532"/>
              <a:chOff x="1966349" y="1031788"/>
              <a:chExt cx="3814932" cy="6517532"/>
            </a:xfrm>
          </p:grpSpPr>
          <p:sp>
            <p:nvSpPr>
              <p:cNvPr id="21" name="Google Shape;21;p5"/>
              <p:cNvSpPr/>
              <p:nvPr/>
            </p:nvSpPr>
            <p:spPr>
              <a:xfrm rot="10800000">
                <a:off x="1966349" y="1031788"/>
                <a:ext cx="3811940" cy="989390"/>
              </a:xfrm>
              <a:custGeom>
                <a:rect b="b" l="l" r="r" t="t"/>
                <a:pathLst>
                  <a:path extrusionOk="0" h="1003724" w="3813398">
                    <a:moveTo>
                      <a:pt x="0" y="7875"/>
                    </a:moveTo>
                    <a:lnTo>
                      <a:pt x="3813398" y="0"/>
                    </a:lnTo>
                    <a:lnTo>
                      <a:pt x="2931398" y="1002786"/>
                    </a:lnTo>
                    <a:lnTo>
                      <a:pt x="0" y="1003724"/>
                    </a:lnTo>
                    <a:lnTo>
                      <a:pt x="0" y="78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5"/>
              <p:cNvSpPr/>
              <p:nvPr/>
            </p:nvSpPr>
            <p:spPr>
              <a:xfrm rot="-5400000">
                <a:off x="2168856" y="3936895"/>
                <a:ext cx="6490239" cy="734610"/>
              </a:xfrm>
              <a:custGeom>
                <a:rect b="b" l="l" r="r" t="t"/>
                <a:pathLst>
                  <a:path extrusionOk="0" h="996869" w="6490239">
                    <a:moveTo>
                      <a:pt x="0" y="3800"/>
                    </a:moveTo>
                    <a:lnTo>
                      <a:pt x="6490239" y="0"/>
                    </a:lnTo>
                    <a:lnTo>
                      <a:pt x="6490239" y="995849"/>
                    </a:lnTo>
                    <a:lnTo>
                      <a:pt x="835534" y="996869"/>
                    </a:lnTo>
                    <a:lnTo>
                      <a:pt x="0" y="380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" name="Google Shape;23;p5"/>
            <p:cNvSpPr/>
            <p:nvPr/>
          </p:nvSpPr>
          <p:spPr>
            <a:xfrm rot="10800000">
              <a:off x="-488667" y="6394929"/>
              <a:ext cx="4842032" cy="49201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4;p5"/>
          <p:cNvGrpSpPr/>
          <p:nvPr/>
        </p:nvGrpSpPr>
        <p:grpSpPr>
          <a:xfrm>
            <a:off x="4244155" y="-54470"/>
            <a:ext cx="7387145" cy="7472745"/>
            <a:chOff x="3032536" y="-137163"/>
            <a:chExt cx="5540359" cy="7472745"/>
          </a:xfrm>
        </p:grpSpPr>
        <p:sp>
          <p:nvSpPr>
            <p:cNvPr id="25" name="Google Shape;25;p5"/>
            <p:cNvSpPr/>
            <p:nvPr/>
          </p:nvSpPr>
          <p:spPr>
            <a:xfrm rot="-8372186">
              <a:off x="2623203" y="1729420"/>
              <a:ext cx="6118697" cy="993600"/>
            </a:xfrm>
            <a:custGeom>
              <a:rect b="b" l="l" r="r" t="t"/>
              <a:pathLst>
                <a:path extrusionOk="0" h="1313726" w="6632838">
                  <a:moveTo>
                    <a:pt x="0" y="0"/>
                  </a:moveTo>
                  <a:lnTo>
                    <a:pt x="6632838" y="81080"/>
                  </a:lnTo>
                  <a:lnTo>
                    <a:pt x="5746416" y="1295393"/>
                  </a:lnTo>
                  <a:lnTo>
                    <a:pt x="0" y="13137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5"/>
            <p:cNvSpPr/>
            <p:nvPr/>
          </p:nvSpPr>
          <p:spPr>
            <a:xfrm rot="-2972186">
              <a:off x="5133168" y="5251364"/>
              <a:ext cx="3818523" cy="766076"/>
            </a:xfrm>
            <a:custGeom>
              <a:rect b="b" l="l" r="r" t="t"/>
              <a:pathLst>
                <a:path extrusionOk="0" h="1355723" w="3540003">
                  <a:moveTo>
                    <a:pt x="0" y="40700"/>
                  </a:moveTo>
                  <a:lnTo>
                    <a:pt x="3540003" y="0"/>
                  </a:lnTo>
                  <a:lnTo>
                    <a:pt x="3540003" y="1314000"/>
                  </a:lnTo>
                  <a:lnTo>
                    <a:pt x="781926" y="1355723"/>
                  </a:lnTo>
                  <a:lnTo>
                    <a:pt x="0" y="407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5"/>
          <p:cNvSpPr txBox="1"/>
          <p:nvPr/>
        </p:nvSpPr>
        <p:spPr>
          <a:xfrm>
            <a:off x="-2256928" y="25096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04154" y="250962"/>
            <a:ext cx="14282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 b="33604" l="0" r="0" t="30728"/>
          <a:stretch/>
        </p:blipFill>
        <p:spPr>
          <a:xfrm>
            <a:off x="10446392" y="887431"/>
            <a:ext cx="151400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9564" y="1523901"/>
            <a:ext cx="1239174" cy="676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clipart&#10;&#10;Description générée automatiquement" id="31" name="Google Shape;3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1879" y="248038"/>
            <a:ext cx="4106777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 showMasterSp="0">
  <p:cSld name="Secti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idx="1" type="body"/>
          </p:nvPr>
        </p:nvSpPr>
        <p:spPr>
          <a:xfrm>
            <a:off x="628359" y="3060254"/>
            <a:ext cx="48915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b="1" i="0" sz="32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6"/>
          <p:cNvSpPr/>
          <p:nvPr/>
        </p:nvSpPr>
        <p:spPr>
          <a:xfrm>
            <a:off x="628356" y="3681032"/>
            <a:ext cx="2784000" cy="360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"/>
          <p:cNvSpPr txBox="1"/>
          <p:nvPr>
            <p:ph idx="2" type="body"/>
          </p:nvPr>
        </p:nvSpPr>
        <p:spPr>
          <a:xfrm>
            <a:off x="628359" y="3769876"/>
            <a:ext cx="68517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1" i="0" sz="28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36" name="Google Shape;36;p6"/>
          <p:cNvGrpSpPr/>
          <p:nvPr/>
        </p:nvGrpSpPr>
        <p:grpSpPr>
          <a:xfrm>
            <a:off x="4244155" y="-54470"/>
            <a:ext cx="7387145" cy="7472745"/>
            <a:chOff x="3032536" y="-137163"/>
            <a:chExt cx="5540359" cy="7472745"/>
          </a:xfrm>
        </p:grpSpPr>
        <p:sp>
          <p:nvSpPr>
            <p:cNvPr id="37" name="Google Shape;37;p6"/>
            <p:cNvSpPr/>
            <p:nvPr/>
          </p:nvSpPr>
          <p:spPr>
            <a:xfrm rot="-8372186">
              <a:off x="2623203" y="1729420"/>
              <a:ext cx="6118697" cy="993600"/>
            </a:xfrm>
            <a:custGeom>
              <a:rect b="b" l="l" r="r" t="t"/>
              <a:pathLst>
                <a:path extrusionOk="0" h="1313726" w="6632838">
                  <a:moveTo>
                    <a:pt x="0" y="0"/>
                  </a:moveTo>
                  <a:lnTo>
                    <a:pt x="6632838" y="81080"/>
                  </a:lnTo>
                  <a:lnTo>
                    <a:pt x="5746416" y="1295393"/>
                  </a:lnTo>
                  <a:lnTo>
                    <a:pt x="0" y="13137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6"/>
            <p:cNvSpPr/>
            <p:nvPr/>
          </p:nvSpPr>
          <p:spPr>
            <a:xfrm rot="-2972186">
              <a:off x="5133168" y="5251364"/>
              <a:ext cx="3818523" cy="766076"/>
            </a:xfrm>
            <a:custGeom>
              <a:rect b="b" l="l" r="r" t="t"/>
              <a:pathLst>
                <a:path extrusionOk="0" h="1355723" w="3540003">
                  <a:moveTo>
                    <a:pt x="0" y="40700"/>
                  </a:moveTo>
                  <a:lnTo>
                    <a:pt x="3540003" y="0"/>
                  </a:lnTo>
                  <a:lnTo>
                    <a:pt x="3540003" y="1314000"/>
                  </a:lnTo>
                  <a:lnTo>
                    <a:pt x="781926" y="1355723"/>
                  </a:lnTo>
                  <a:lnTo>
                    <a:pt x="0" y="407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39;p6"/>
          <p:cNvSpPr txBox="1"/>
          <p:nvPr>
            <p:ph idx="3" type="body"/>
          </p:nvPr>
        </p:nvSpPr>
        <p:spPr>
          <a:xfrm>
            <a:off x="649741" y="4941168"/>
            <a:ext cx="68517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maire">
  <p:cSld name="Sommair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idx="1" type="body"/>
          </p:nvPr>
        </p:nvSpPr>
        <p:spPr>
          <a:xfrm>
            <a:off x="609603" y="1196753"/>
            <a:ext cx="10972799" cy="4896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marR="0" rtl="0" algn="just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alibri"/>
              <a:buAutoNum type="arabicPeriod"/>
              <a:defRPr b="0" i="0" sz="18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just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just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type="title"/>
          </p:nvPr>
        </p:nvSpPr>
        <p:spPr>
          <a:xfrm>
            <a:off x="0" y="671688"/>
            <a:ext cx="11568608" cy="362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rtl="0" algn="just">
              <a:lnSpc>
                <a:spcPct val="86956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libri"/>
              <a:buNone/>
              <a:defRPr b="1" i="0" sz="23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7"/>
          <p:cNvSpPr/>
          <p:nvPr/>
        </p:nvSpPr>
        <p:spPr>
          <a:xfrm>
            <a:off x="609600" y="1047930"/>
            <a:ext cx="2784000" cy="36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classique">
  <p:cSld name="Contenu classiqu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609600" y="1047930"/>
            <a:ext cx="2784000" cy="36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609603" y="1196753"/>
            <a:ext cx="10972799" cy="4896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̵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just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None/>
              <a:defRPr b="1" i="0" sz="18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type="title"/>
          </p:nvPr>
        </p:nvSpPr>
        <p:spPr>
          <a:xfrm>
            <a:off x="0" y="671688"/>
            <a:ext cx="11568608" cy="362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rtl="0" algn="just">
              <a:lnSpc>
                <a:spcPct val="86956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libri"/>
              <a:buNone/>
              <a:defRPr b="1" i="0" sz="23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ntenus">
  <p:cSld name="2 contenu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609600" y="1047930"/>
            <a:ext cx="2784000" cy="36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9"/>
          <p:cNvSpPr txBox="1"/>
          <p:nvPr>
            <p:ph idx="1" type="body"/>
          </p:nvPr>
        </p:nvSpPr>
        <p:spPr>
          <a:xfrm>
            <a:off x="609603" y="1196753"/>
            <a:ext cx="5308172" cy="4896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̵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just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None/>
              <a:defRPr b="1" i="0" sz="18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6260439" y="1196753"/>
            <a:ext cx="5308172" cy="4896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̵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just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None/>
              <a:defRPr b="1" i="0" sz="18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type="title"/>
          </p:nvPr>
        </p:nvSpPr>
        <p:spPr>
          <a:xfrm>
            <a:off x="0" y="671688"/>
            <a:ext cx="11568608" cy="362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rtl="0" algn="just">
              <a:lnSpc>
                <a:spcPct val="86956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libri"/>
              <a:buNone/>
              <a:defRPr b="1" i="0" sz="23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ntenus + couleur droite">
  <p:cSld name="2 contenus + couleur droit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609600" y="1047930"/>
            <a:ext cx="2784000" cy="36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609603" y="1196753"/>
            <a:ext cx="5308172" cy="4896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̵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just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None/>
              <a:defRPr b="1" i="0" sz="18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0"/>
          <p:cNvSpPr txBox="1"/>
          <p:nvPr>
            <p:ph idx="2" type="body"/>
          </p:nvPr>
        </p:nvSpPr>
        <p:spPr>
          <a:xfrm>
            <a:off x="6260439" y="2124476"/>
            <a:ext cx="5308172" cy="396882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marR="0" rtl="0" algn="just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just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just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̵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small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0"/>
          <p:cNvSpPr txBox="1"/>
          <p:nvPr>
            <p:ph idx="3" type="body"/>
          </p:nvPr>
        </p:nvSpPr>
        <p:spPr>
          <a:xfrm>
            <a:off x="6260439" y="1196758"/>
            <a:ext cx="5308172" cy="92771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just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  <a:defRPr b="0" i="0" sz="1800" u="none" cap="small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̵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small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10"/>
          <p:cNvSpPr txBox="1"/>
          <p:nvPr>
            <p:ph type="title"/>
          </p:nvPr>
        </p:nvSpPr>
        <p:spPr>
          <a:xfrm>
            <a:off x="0" y="671688"/>
            <a:ext cx="11568608" cy="362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rtl="0" algn="just">
              <a:lnSpc>
                <a:spcPct val="86956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libri"/>
              <a:buNone/>
              <a:defRPr b="1" i="0" sz="23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contenus + 2 couleurs">
  <p:cSld name="1_2 contenus + 2 couleur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609603" y="2124476"/>
            <a:ext cx="5308172" cy="396882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̵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small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1"/>
          <p:cNvSpPr/>
          <p:nvPr/>
        </p:nvSpPr>
        <p:spPr>
          <a:xfrm>
            <a:off x="609600" y="1047930"/>
            <a:ext cx="2784000" cy="36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1"/>
          <p:cNvSpPr txBox="1"/>
          <p:nvPr>
            <p:ph idx="2" type="body"/>
          </p:nvPr>
        </p:nvSpPr>
        <p:spPr>
          <a:xfrm>
            <a:off x="609603" y="1196758"/>
            <a:ext cx="5308172" cy="92771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just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b="0" i="0" sz="1800" u="none" cap="small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̵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small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1"/>
          <p:cNvSpPr txBox="1"/>
          <p:nvPr>
            <p:ph idx="3" type="body"/>
          </p:nvPr>
        </p:nvSpPr>
        <p:spPr>
          <a:xfrm>
            <a:off x="6260439" y="1196753"/>
            <a:ext cx="5308172" cy="4896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̵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just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None/>
              <a:defRPr b="1" i="0" sz="18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1"/>
          <p:cNvSpPr txBox="1"/>
          <p:nvPr>
            <p:ph type="title"/>
          </p:nvPr>
        </p:nvSpPr>
        <p:spPr>
          <a:xfrm>
            <a:off x="0" y="671688"/>
            <a:ext cx="11568608" cy="362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rtl="0" algn="just">
              <a:lnSpc>
                <a:spcPct val="86956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libri"/>
              <a:buNone/>
              <a:defRPr b="1" i="0" sz="23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e et commentaire">
  <p:cSld name="Graphe et commentair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/>
          <p:nvPr>
            <p:ph idx="2" type="pic"/>
          </p:nvPr>
        </p:nvSpPr>
        <p:spPr>
          <a:xfrm>
            <a:off x="609599" y="1196602"/>
            <a:ext cx="10972800" cy="396059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2"/>
          <p:cNvSpPr txBox="1"/>
          <p:nvPr>
            <p:ph idx="1" type="body"/>
          </p:nvPr>
        </p:nvSpPr>
        <p:spPr>
          <a:xfrm>
            <a:off x="609600" y="5229205"/>
            <a:ext cx="10972800" cy="864095"/>
          </a:xfrm>
          <a:prstGeom prst="rect">
            <a:avLst/>
          </a:prstGeom>
          <a:solidFill>
            <a:srgbClr val="EFFEE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2"/>
          <p:cNvSpPr/>
          <p:nvPr/>
        </p:nvSpPr>
        <p:spPr>
          <a:xfrm>
            <a:off x="609600" y="1047930"/>
            <a:ext cx="2784000" cy="36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2"/>
          <p:cNvSpPr txBox="1"/>
          <p:nvPr>
            <p:ph type="title"/>
          </p:nvPr>
        </p:nvSpPr>
        <p:spPr>
          <a:xfrm>
            <a:off x="0" y="671688"/>
            <a:ext cx="11568608" cy="362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rtl="0" algn="just">
              <a:lnSpc>
                <a:spcPct val="86956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libri"/>
              <a:buNone/>
              <a:defRPr b="1" i="0" sz="23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nnexe">
  <p:cSld name="Annex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/>
          <p:nvPr/>
        </p:nvSpPr>
        <p:spPr>
          <a:xfrm>
            <a:off x="0" y="0"/>
            <a:ext cx="12192000" cy="1124744"/>
          </a:xfrm>
          <a:prstGeom prst="rect">
            <a:avLst/>
          </a:prstGeom>
          <a:solidFill>
            <a:srgbClr val="EFFEE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3"/>
          <p:cNvSpPr/>
          <p:nvPr/>
        </p:nvSpPr>
        <p:spPr>
          <a:xfrm>
            <a:off x="609600" y="1047930"/>
            <a:ext cx="2784000" cy="36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3"/>
          <p:cNvSpPr txBox="1"/>
          <p:nvPr>
            <p:ph idx="1" type="body"/>
          </p:nvPr>
        </p:nvSpPr>
        <p:spPr>
          <a:xfrm>
            <a:off x="609603" y="1196753"/>
            <a:ext cx="10972799" cy="4896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̵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just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None/>
              <a:defRPr b="1" i="0" sz="18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type="title"/>
          </p:nvPr>
        </p:nvSpPr>
        <p:spPr>
          <a:xfrm>
            <a:off x="0" y="671688"/>
            <a:ext cx="11568608" cy="362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rtl="0" algn="just">
              <a:lnSpc>
                <a:spcPct val="86956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libri"/>
              <a:buNone/>
              <a:defRPr b="1" i="0" sz="2300" u="none" cap="small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4.png"/><Relationship Id="rId2" Type="http://schemas.openxmlformats.org/officeDocument/2006/relationships/image" Target="../media/image15.jp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9" Type="http://schemas.openxmlformats.org/officeDocument/2006/relationships/slideLayout" Target="../slideLayouts/slideLayout5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/>
        </p:nvSpPr>
        <p:spPr>
          <a:xfrm>
            <a:off x="2351588" y="6381333"/>
            <a:ext cx="7776865" cy="2822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alibri"/>
              <a:buNone/>
            </a:pPr>
            <a:r>
              <a:rPr b="0" i="0" lang="fr-FR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Remise des Prix – Edition 2021| </a:t>
            </a:r>
            <a:fld id="{00000000-1234-1234-1234-123412341234}" type="slidenum">
              <a:rPr b="0" i="0" lang="fr-FR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0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61517" y="6199062"/>
            <a:ext cx="1201541" cy="454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4"/>
          <p:cNvPicPr preferRelativeResize="0"/>
          <p:nvPr/>
        </p:nvPicPr>
        <p:blipFill rotWithShape="1">
          <a:blip r:embed="rId2">
            <a:alphaModFix/>
          </a:blip>
          <a:srcRect b="33604" l="0" r="0" t="30728"/>
          <a:stretch/>
        </p:blipFill>
        <p:spPr>
          <a:xfrm>
            <a:off x="1540873" y="6156202"/>
            <a:ext cx="151400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clipart&#10;&#10;Description générée automatiquement" id="13" name="Google Shape;1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8453" y="6226888"/>
            <a:ext cx="1790328" cy="39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2691" y="6087875"/>
            <a:ext cx="1239174" cy="6766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oi.org/10.1109/IJCNN48605.2020.9207085" TargetMode="External"/><Relationship Id="rId4" Type="http://schemas.openxmlformats.org/officeDocument/2006/relationships/hyperlink" Target="https://hal.archives-ouvertes.fr/hal-03629286/document" TargetMode="External"/><Relationship Id="rId9" Type="http://schemas.openxmlformats.org/officeDocument/2006/relationships/hyperlink" Target="https://bioacoustics.lis-lab.fr/publications/biosonardatachallenge2023.pdf" TargetMode="External"/><Relationship Id="rId5" Type="http://schemas.openxmlformats.org/officeDocument/2006/relationships/hyperlink" Target="https://hal.archives-ouvertes.fr/hal-03629286/document" TargetMode="External"/><Relationship Id="rId6" Type="http://schemas.openxmlformats.org/officeDocument/2006/relationships/hyperlink" Target="http://sabiod.lis-lab.fr/pub/Chavin_S_MasterThesis2022.pdf" TargetMode="External"/><Relationship Id="rId7" Type="http://schemas.openxmlformats.org/officeDocument/2006/relationships/hyperlink" Target="http://sabiod.lis-lab.fr/pub/Chavin_S_MasterThesis2022.pdf" TargetMode="External"/><Relationship Id="rId8" Type="http://schemas.openxmlformats.org/officeDocument/2006/relationships/hyperlink" Target="https://doi.org/10.1371/journal.pone.0266424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glotin@univ-tln.fr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5" Type="http://schemas.openxmlformats.org/officeDocument/2006/relationships/image" Target="../media/image11.jpg"/><Relationship Id="rId6" Type="http://schemas.openxmlformats.org/officeDocument/2006/relationships/image" Target="../media/image31.jpg"/><Relationship Id="rId7" Type="http://schemas.openxmlformats.org/officeDocument/2006/relationships/image" Target="../media/image7.jpg"/><Relationship Id="rId8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image" Target="../media/image12.jpg"/><Relationship Id="rId7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23.jpg"/><Relationship Id="rId8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/>
          <p:nvPr>
            <p:ph idx="1" type="body"/>
          </p:nvPr>
        </p:nvSpPr>
        <p:spPr>
          <a:xfrm>
            <a:off x="628358" y="3994611"/>
            <a:ext cx="5035593" cy="5232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sz="2800"/>
              <a:t>Présentation des challenges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d524969744_0_7"/>
          <p:cNvSpPr/>
          <p:nvPr/>
        </p:nvSpPr>
        <p:spPr>
          <a:xfrm>
            <a:off x="590500" y="3479550"/>
            <a:ext cx="3066600" cy="2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1d524969744_0_7"/>
          <p:cNvSpPr txBox="1"/>
          <p:nvPr>
            <p:ph idx="3" type="body"/>
          </p:nvPr>
        </p:nvSpPr>
        <p:spPr>
          <a:xfrm>
            <a:off x="649750" y="2282400"/>
            <a:ext cx="6001200" cy="39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Pourtant, il semble y avoir une structure commune dans les signaux de biosonars.</a:t>
            </a:r>
            <a:endParaRPr/>
          </a:p>
        </p:txBody>
      </p:sp>
      <p:cxnSp>
        <p:nvCxnSpPr>
          <p:cNvPr id="219" name="Google Shape;219;g1d524969744_0_7"/>
          <p:cNvCxnSpPr/>
          <p:nvPr/>
        </p:nvCxnSpPr>
        <p:spPr>
          <a:xfrm>
            <a:off x="631875" y="1635775"/>
            <a:ext cx="39093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0" name="Google Shape;220;g1d524969744_0_7"/>
          <p:cNvSpPr txBox="1"/>
          <p:nvPr>
            <p:ph idx="1" type="body"/>
          </p:nvPr>
        </p:nvSpPr>
        <p:spPr>
          <a:xfrm>
            <a:off x="628359" y="1002854"/>
            <a:ext cx="4891500" cy="58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fr-FR"/>
              <a:t>Le Challenge</a:t>
            </a:r>
            <a:endParaRPr/>
          </a:p>
        </p:txBody>
      </p:sp>
      <p:sp>
        <p:nvSpPr>
          <p:cNvPr id="221" name="Google Shape;221;g1d524969744_0_7"/>
          <p:cNvSpPr txBox="1"/>
          <p:nvPr/>
        </p:nvSpPr>
        <p:spPr>
          <a:xfrm>
            <a:off x="8246125" y="6124500"/>
            <a:ext cx="2495700" cy="369300"/>
          </a:xfrm>
          <a:prstGeom prst="rect">
            <a:avLst/>
          </a:prstGeom>
          <a:solidFill>
            <a:srgbClr val="CAE2F2">
              <a:alpha val="396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Bruit - spectre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1d524969744_0_7"/>
          <p:cNvSpPr txBox="1"/>
          <p:nvPr/>
        </p:nvSpPr>
        <p:spPr>
          <a:xfrm>
            <a:off x="8246125" y="2927800"/>
            <a:ext cx="2495700" cy="369300"/>
          </a:xfrm>
          <a:prstGeom prst="rect">
            <a:avLst/>
          </a:prstGeom>
          <a:solidFill>
            <a:srgbClr val="CAE2F2">
              <a:alpha val="396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iosonar - spectre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1d524969744_0_7"/>
          <p:cNvSpPr txBox="1"/>
          <p:nvPr>
            <p:ph idx="2" type="body"/>
          </p:nvPr>
        </p:nvSpPr>
        <p:spPr>
          <a:xfrm>
            <a:off x="628350" y="1872000"/>
            <a:ext cx="5813700" cy="75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fr-FR" sz="2000"/>
              <a:t>Le but du challenge est de déterminer si le signal audio contient un/des biosonar/s</a:t>
            </a:r>
            <a:endParaRPr sz="2000"/>
          </a:p>
        </p:txBody>
      </p:sp>
      <p:sp>
        <p:nvSpPr>
          <p:cNvPr id="224" name="Google Shape;224;g1d524969744_0_7"/>
          <p:cNvSpPr txBox="1"/>
          <p:nvPr/>
        </p:nvSpPr>
        <p:spPr>
          <a:xfrm>
            <a:off x="11765650" y="6348175"/>
            <a:ext cx="2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5</a:t>
            </a:r>
            <a:endParaRPr/>
          </a:p>
        </p:txBody>
      </p:sp>
      <p:pic>
        <p:nvPicPr>
          <p:cNvPr id="225" name="Google Shape;225;g1d524969744_0_7"/>
          <p:cNvPicPr preferRelativeResize="0"/>
          <p:nvPr/>
        </p:nvPicPr>
        <p:blipFill rotWithShape="1">
          <a:blip r:embed="rId3">
            <a:alphaModFix/>
          </a:blip>
          <a:srcRect b="4700" l="5833" r="7104" t="7932"/>
          <a:stretch/>
        </p:blipFill>
        <p:spPr>
          <a:xfrm>
            <a:off x="8011988" y="655648"/>
            <a:ext cx="2963974" cy="2230700"/>
          </a:xfrm>
          <a:prstGeom prst="rect">
            <a:avLst/>
          </a:prstGeom>
          <a:noFill/>
          <a:ln cap="flat" cmpd="sng" w="9525">
            <a:solidFill>
              <a:srgbClr val="CAE2F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6" name="Google Shape;226;g1d524969744_0_7"/>
          <p:cNvPicPr preferRelativeResize="0"/>
          <p:nvPr/>
        </p:nvPicPr>
        <p:blipFill rotWithShape="1">
          <a:blip r:embed="rId4">
            <a:alphaModFix/>
          </a:blip>
          <a:srcRect b="4412" l="5415" r="7522" t="8221"/>
          <a:stretch/>
        </p:blipFill>
        <p:spPr>
          <a:xfrm>
            <a:off x="7985477" y="3844952"/>
            <a:ext cx="2962800" cy="2232000"/>
          </a:xfrm>
          <a:prstGeom prst="rect">
            <a:avLst/>
          </a:prstGeom>
          <a:noFill/>
          <a:ln cap="flat" cmpd="sng" w="9525">
            <a:solidFill>
              <a:srgbClr val="CAE2F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1c7351bab55_0_41"/>
          <p:cNvPicPr preferRelativeResize="0"/>
          <p:nvPr/>
        </p:nvPicPr>
        <p:blipFill rotWithShape="1">
          <a:blip r:embed="rId3">
            <a:alphaModFix/>
          </a:blip>
          <a:srcRect b="9447" l="0" r="0" t="2671"/>
          <a:stretch/>
        </p:blipFill>
        <p:spPr>
          <a:xfrm>
            <a:off x="7740000" y="2565750"/>
            <a:ext cx="3768975" cy="1726500"/>
          </a:xfrm>
          <a:prstGeom prst="rect">
            <a:avLst/>
          </a:prstGeom>
          <a:noFill/>
          <a:ln cap="flat" cmpd="sng" w="19050">
            <a:solidFill>
              <a:srgbClr val="CAE2F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33" name="Google Shape;233;g1c7351bab55_0_41"/>
          <p:cNvCxnSpPr/>
          <p:nvPr/>
        </p:nvCxnSpPr>
        <p:spPr>
          <a:xfrm>
            <a:off x="631875" y="1635775"/>
            <a:ext cx="39093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4" name="Google Shape;234;g1c7351bab55_0_41"/>
          <p:cNvSpPr txBox="1"/>
          <p:nvPr>
            <p:ph idx="1" type="body"/>
          </p:nvPr>
        </p:nvSpPr>
        <p:spPr>
          <a:xfrm>
            <a:off x="628359" y="545654"/>
            <a:ext cx="4891500" cy="1077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fr-FR"/>
              <a:t>Description de la base d’entrainement </a:t>
            </a:r>
            <a:endParaRPr/>
          </a:p>
        </p:txBody>
      </p:sp>
      <p:sp>
        <p:nvSpPr>
          <p:cNvPr id="235" name="Google Shape;235;g1c7351bab55_0_41"/>
          <p:cNvSpPr/>
          <p:nvPr/>
        </p:nvSpPr>
        <p:spPr>
          <a:xfrm>
            <a:off x="590500" y="3479550"/>
            <a:ext cx="3066600" cy="2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1c7351bab55_0_41"/>
          <p:cNvSpPr txBox="1"/>
          <p:nvPr>
            <p:ph idx="3" type="body"/>
          </p:nvPr>
        </p:nvSpPr>
        <p:spPr>
          <a:xfrm>
            <a:off x="649750" y="2282400"/>
            <a:ext cx="7163700" cy="277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La base est composée de :</a:t>
            </a:r>
            <a:endParaRPr/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fr-FR"/>
              <a:t>≈23000 échantillons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FR"/>
              <a:t>Durée de 200 ms chacun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FR"/>
              <a:t>Fréquence </a:t>
            </a:r>
            <a:r>
              <a:rPr lang="fr-FR"/>
              <a:t>d'échantillonnage,</a:t>
            </a:r>
            <a:r>
              <a:rPr lang="fr-FR"/>
              <a:t> Fe = 256 kHz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FR"/>
              <a:t>Enregistré sur 8 stations :</a:t>
            </a:r>
            <a:endParaRPr/>
          </a:p>
          <a:p>
            <a:pPr indent="0" lvl="0" marL="9144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"JAM", "BON", "BAHAMAS", "GUA", "ARUBA", "StEUS", "StMARTIN", "BAHAMAS"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fr-FR"/>
              <a:t>Répartition des échantillons : </a:t>
            </a:r>
            <a:endParaRPr/>
          </a:p>
          <a:p>
            <a:pPr indent="0" lvl="0" marL="9144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≈9500 positifs (40%), ≈14000 négatifs (60%)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37" name="Google Shape;237;g1c7351bab55_0_41"/>
          <p:cNvSpPr txBox="1"/>
          <p:nvPr/>
        </p:nvSpPr>
        <p:spPr>
          <a:xfrm>
            <a:off x="11765650" y="6348175"/>
            <a:ext cx="2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6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3" name="Google Shape;243;g1c7351bab55_0_57"/>
          <p:cNvCxnSpPr/>
          <p:nvPr/>
        </p:nvCxnSpPr>
        <p:spPr>
          <a:xfrm>
            <a:off x="631875" y="1635775"/>
            <a:ext cx="39093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4" name="Google Shape;244;g1c7351bab55_0_57"/>
          <p:cNvSpPr txBox="1"/>
          <p:nvPr>
            <p:ph idx="1" type="body"/>
          </p:nvPr>
        </p:nvSpPr>
        <p:spPr>
          <a:xfrm>
            <a:off x="628359" y="545654"/>
            <a:ext cx="4891500" cy="1077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fr-FR"/>
              <a:t>Description de la base d’évaluation </a:t>
            </a:r>
            <a:endParaRPr/>
          </a:p>
        </p:txBody>
      </p:sp>
      <p:sp>
        <p:nvSpPr>
          <p:cNvPr id="245" name="Google Shape;245;g1c7351bab55_0_57"/>
          <p:cNvSpPr/>
          <p:nvPr/>
        </p:nvSpPr>
        <p:spPr>
          <a:xfrm>
            <a:off x="590500" y="3479550"/>
            <a:ext cx="3066600" cy="2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1c7351bab55_0_57"/>
          <p:cNvSpPr txBox="1"/>
          <p:nvPr>
            <p:ph idx="3" type="body"/>
          </p:nvPr>
        </p:nvSpPr>
        <p:spPr>
          <a:xfrm>
            <a:off x="649750" y="2282400"/>
            <a:ext cx="6851700" cy="281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La base est composée de :</a:t>
            </a:r>
            <a:endParaRPr/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fr-FR"/>
              <a:t>≈1</a:t>
            </a:r>
            <a:r>
              <a:rPr lang="fr-FR"/>
              <a:t>000 échantillons (public + privé)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FR"/>
              <a:t>d’une durée de 200 ms chacun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FR"/>
              <a:t>Échantillonné à 256 kHz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FR"/>
              <a:t>Enregistré sur 2 autres stations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Métrique d’évaluer : Score ROC AUC </a:t>
            </a:r>
            <a:endParaRPr/>
          </a:p>
          <a:p>
            <a:pPr indent="0" lvl="0" marL="9144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47" name="Google Shape;247;g1c7351bab55_0_57"/>
          <p:cNvPicPr preferRelativeResize="0"/>
          <p:nvPr/>
        </p:nvPicPr>
        <p:blipFill rotWithShape="1">
          <a:blip r:embed="rId3">
            <a:alphaModFix/>
          </a:blip>
          <a:srcRect b="36032" l="0" r="0" t="24309"/>
          <a:stretch/>
        </p:blipFill>
        <p:spPr>
          <a:xfrm>
            <a:off x="7740000" y="2990850"/>
            <a:ext cx="3768975" cy="779100"/>
          </a:xfrm>
          <a:prstGeom prst="rect">
            <a:avLst/>
          </a:prstGeom>
          <a:noFill/>
          <a:ln cap="flat" cmpd="sng" w="19050">
            <a:solidFill>
              <a:srgbClr val="CAE2F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8" name="Google Shape;248;g1c7351bab55_0_57"/>
          <p:cNvSpPr/>
          <p:nvPr/>
        </p:nvSpPr>
        <p:spPr>
          <a:xfrm>
            <a:off x="8096250" y="3105150"/>
            <a:ext cx="971400" cy="21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g1c7351bab55_0_57"/>
          <p:cNvPicPr preferRelativeResize="0"/>
          <p:nvPr/>
        </p:nvPicPr>
        <p:blipFill rotWithShape="1">
          <a:blip r:embed="rId3">
            <a:alphaModFix/>
          </a:blip>
          <a:srcRect b="56780" l="29996" r="65959" t="24310"/>
          <a:stretch/>
        </p:blipFill>
        <p:spPr>
          <a:xfrm>
            <a:off x="8086725" y="2990850"/>
            <a:ext cx="15240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c7351bab55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5600" y="3337800"/>
            <a:ext cx="1329650" cy="32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1c7351bab55_0_57"/>
          <p:cNvSpPr/>
          <p:nvPr/>
        </p:nvSpPr>
        <p:spPr>
          <a:xfrm>
            <a:off x="7775600" y="3667125"/>
            <a:ext cx="1173000" cy="10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1c7351bab55_0_57"/>
          <p:cNvSpPr/>
          <p:nvPr/>
        </p:nvSpPr>
        <p:spPr>
          <a:xfrm>
            <a:off x="9153525" y="3543313"/>
            <a:ext cx="76200" cy="10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1c7351bab55_0_57"/>
          <p:cNvSpPr txBox="1"/>
          <p:nvPr/>
        </p:nvSpPr>
        <p:spPr>
          <a:xfrm>
            <a:off x="11765650" y="6348175"/>
            <a:ext cx="2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7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c7351bab55_0_79"/>
          <p:cNvSpPr/>
          <p:nvPr/>
        </p:nvSpPr>
        <p:spPr>
          <a:xfrm>
            <a:off x="590500" y="3479550"/>
            <a:ext cx="3066600" cy="2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1c7351bab55_0_79"/>
          <p:cNvSpPr txBox="1"/>
          <p:nvPr>
            <p:ph idx="3" type="body"/>
          </p:nvPr>
        </p:nvSpPr>
        <p:spPr>
          <a:xfrm>
            <a:off x="649750" y="2282400"/>
            <a:ext cx="5988000" cy="471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 M. Ferrari, H. Glotin, R. Marxer, M. Asch, (2020, July); </a:t>
            </a:r>
            <a:b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DOCC10: Open access dataset of marine mammal transient studies and end-to-end CNN classification. In </a:t>
            </a:r>
            <a:r>
              <a:rPr i="1"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2020 International Joint Conference on Neural Networks (IJCNN), </a:t>
            </a:r>
            <a:r>
              <a:rPr i="1" lang="fr-F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https://doi.org/10.1109/IJCNN48605.2020.9207085</a:t>
            </a:r>
            <a:r>
              <a:rPr i="1"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[2] </a:t>
            </a:r>
            <a: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H. Glotin, M. Ferrari, P. Best, M. Poupard, N. Thellier, A. Monsimer, P. Giraudet; </a:t>
            </a:r>
            <a:b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1"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CARIMAM REPORT 1, BIOACOUSTIC DATA PROCESSING. Research Report DYNI LIS. 2021. hal-03629286,</a:t>
            </a:r>
            <a:r>
              <a:rPr lang="fr-FR" sz="11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-F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https://hal.archives-ouvertes.fr/hal-03629286/document</a:t>
            </a:r>
            <a:endParaRPr sz="11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[3] S. Chavin, Master thesis; </a:t>
            </a:r>
            <a:b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1"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Automatic classification of humpback whale (Megaptera novaeangliae) vocalization in the Caribbean, 2022.</a:t>
            </a:r>
            <a:r>
              <a:rPr i="1" lang="fr-FR" sz="11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-F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http://sabiod.lis-lab.fr/pub/Chavin_S_MasterThesis2022.pdf</a:t>
            </a:r>
            <a:endParaRPr sz="11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[5] M. A. Ziegenhorn, K. E. Frasier, J. A. Hildebrand, E. M. Oleson, R. W. Baird, S. M. Wiggins, S. Baumann-Pickering (2022); </a:t>
            </a:r>
            <a:b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Discriminating and classifying odontocete echolocation clicks in the Hawaiian Islands using machine learning methods. </a:t>
            </a:r>
            <a:r>
              <a:rPr lang="fr-F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https://doi.org/10.1371/journal.pone.0266424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[6] P. Mahe, M. Ferrari, P.Best, H. Glotin (2023) ; Research Report Dyni, CNRS UTLN</a:t>
            </a:r>
            <a:br>
              <a:rPr lang="fr-F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https://bioacoustics.lis-lab.fr/publications/biosonardatachallenge2023.pdf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g1c7351bab55_0_79"/>
          <p:cNvCxnSpPr/>
          <p:nvPr/>
        </p:nvCxnSpPr>
        <p:spPr>
          <a:xfrm>
            <a:off x="631875" y="1635775"/>
            <a:ext cx="39093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2" name="Google Shape;262;g1c7351bab55_0_79"/>
          <p:cNvSpPr txBox="1"/>
          <p:nvPr>
            <p:ph idx="1" type="body"/>
          </p:nvPr>
        </p:nvSpPr>
        <p:spPr>
          <a:xfrm>
            <a:off x="628359" y="1079054"/>
            <a:ext cx="4891500" cy="58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fr-FR"/>
              <a:t>Bibliographie</a:t>
            </a:r>
            <a:endParaRPr/>
          </a:p>
        </p:txBody>
      </p:sp>
      <p:sp>
        <p:nvSpPr>
          <p:cNvPr id="263" name="Google Shape;263;g1c7351bab55_0_79"/>
          <p:cNvSpPr txBox="1"/>
          <p:nvPr/>
        </p:nvSpPr>
        <p:spPr>
          <a:xfrm>
            <a:off x="11765650" y="6348175"/>
            <a:ext cx="2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8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"/>
          <p:cNvSpPr txBox="1"/>
          <p:nvPr>
            <p:ph idx="1" type="body"/>
          </p:nvPr>
        </p:nvSpPr>
        <p:spPr>
          <a:xfrm>
            <a:off x="628358" y="3994611"/>
            <a:ext cx="5539650" cy="5232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sz="2800"/>
              <a:t>Suite des présentations le 25 janvier 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/>
          <p:nvPr>
            <p:ph idx="1" type="body"/>
          </p:nvPr>
        </p:nvSpPr>
        <p:spPr>
          <a:xfrm>
            <a:off x="628359" y="3060254"/>
            <a:ext cx="489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fr-FR"/>
              <a:t>Université de Toulon</a:t>
            </a:r>
            <a:endParaRPr/>
          </a:p>
        </p:txBody>
      </p:sp>
      <p:sp>
        <p:nvSpPr>
          <p:cNvPr id="85" name="Google Shape;85;p2"/>
          <p:cNvSpPr txBox="1"/>
          <p:nvPr>
            <p:ph idx="2" type="body"/>
          </p:nvPr>
        </p:nvSpPr>
        <p:spPr>
          <a:xfrm>
            <a:off x="628359" y="3769876"/>
            <a:ext cx="685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 Biosonar - Détection de clics d'Odontocètes</a:t>
            </a:r>
            <a:endParaRPr/>
          </a:p>
        </p:txBody>
      </p:sp>
      <p:sp>
        <p:nvSpPr>
          <p:cNvPr id="86" name="Google Shape;86;p2"/>
          <p:cNvSpPr txBox="1"/>
          <p:nvPr>
            <p:ph idx="3" type="body"/>
          </p:nvPr>
        </p:nvSpPr>
        <p:spPr>
          <a:xfrm>
            <a:off x="649741" y="4941168"/>
            <a:ext cx="6851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/>
              <a:t>H. Glotin (Professeur) &amp; </a:t>
            </a:r>
            <a:r>
              <a:rPr lang="fr-FR" u="sng"/>
              <a:t>P. Mahé</a:t>
            </a:r>
            <a:r>
              <a:rPr lang="fr-FR"/>
              <a:t> (Post-doc)</a:t>
            </a:r>
            <a:br>
              <a:rPr lang="fr-FR"/>
            </a:br>
            <a:r>
              <a:rPr lang="fr-FR" sz="1500"/>
              <a:t>contact : </a:t>
            </a:r>
            <a:r>
              <a:rPr lang="fr-FR" sz="1500" u="sng">
                <a:solidFill>
                  <a:schemeClr val="hlink"/>
                </a:solidFill>
                <a:hlinkClick r:id="rId3"/>
              </a:rPr>
              <a:t>glotin@univ-tln.fr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/>
              <a:t>Chair ‘AI bioacoustics’</a:t>
            </a:r>
            <a:br>
              <a:rPr lang="fr-FR"/>
            </a:br>
            <a:r>
              <a:rPr lang="fr-FR"/>
              <a:t>Équipe : Dyni, Laboratoire : CNRS LIS, Université de </a:t>
            </a:r>
            <a:r>
              <a:rPr lang="fr-FR"/>
              <a:t>Toulon</a:t>
            </a:r>
            <a:endParaRPr/>
          </a:p>
        </p:txBody>
      </p:sp>
      <p:pic>
        <p:nvPicPr>
          <p:cNvPr id="87" name="Google Shape;87;p2"/>
          <p:cNvPicPr preferRelativeResize="0"/>
          <p:nvPr/>
        </p:nvPicPr>
        <p:blipFill rotWithShape="1">
          <a:blip r:embed="rId4">
            <a:alphaModFix/>
          </a:blip>
          <a:srcRect b="23739" l="0" r="0" t="0"/>
          <a:stretch/>
        </p:blipFill>
        <p:spPr>
          <a:xfrm flipH="1">
            <a:off x="7566100" y="3769875"/>
            <a:ext cx="3852900" cy="23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"/>
          <p:cNvSpPr/>
          <p:nvPr/>
        </p:nvSpPr>
        <p:spPr>
          <a:xfrm>
            <a:off x="2966175" y="439525"/>
            <a:ext cx="8941800" cy="82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" name="Google Shape;89;p2"/>
          <p:cNvGrpSpPr/>
          <p:nvPr/>
        </p:nvGrpSpPr>
        <p:grpSpPr>
          <a:xfrm>
            <a:off x="2966299" y="439571"/>
            <a:ext cx="8941822" cy="829281"/>
            <a:chOff x="604099" y="439550"/>
            <a:chExt cx="11177277" cy="1043253"/>
          </a:xfrm>
        </p:grpSpPr>
        <p:pic>
          <p:nvPicPr>
            <p:cNvPr id="90" name="Google Shape;90;p2"/>
            <p:cNvPicPr preferRelativeResize="0"/>
            <p:nvPr/>
          </p:nvPicPr>
          <p:blipFill rotWithShape="1">
            <a:blip r:embed="rId5">
              <a:alphaModFix/>
            </a:blip>
            <a:srcRect b="28227" l="18109" r="18058" t="27060"/>
            <a:stretch/>
          </p:blipFill>
          <p:spPr>
            <a:xfrm>
              <a:off x="604099" y="439550"/>
              <a:ext cx="2262044" cy="1018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14450" y="439550"/>
              <a:ext cx="1642201" cy="101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52219" y="470977"/>
              <a:ext cx="1268506" cy="101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84954" y="488438"/>
              <a:ext cx="3896422" cy="920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2"/>
            <p:cNvPicPr preferRelativeResize="0"/>
            <p:nvPr/>
          </p:nvPicPr>
          <p:blipFill rotWithShape="1">
            <a:blip r:embed="rId9">
              <a:alphaModFix/>
            </a:blip>
            <a:srcRect b="665" l="0" r="0" t="0"/>
            <a:stretch/>
          </p:blipFill>
          <p:spPr>
            <a:xfrm>
              <a:off x="3128800" y="439550"/>
              <a:ext cx="1334148" cy="1011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c7351bab55_0_2"/>
          <p:cNvSpPr/>
          <p:nvPr/>
        </p:nvSpPr>
        <p:spPr>
          <a:xfrm>
            <a:off x="590500" y="3479550"/>
            <a:ext cx="3066600" cy="2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1c7351bab55_0_2"/>
          <p:cNvSpPr txBox="1"/>
          <p:nvPr>
            <p:ph idx="3" type="body"/>
          </p:nvPr>
        </p:nvSpPr>
        <p:spPr>
          <a:xfrm>
            <a:off x="649750" y="2197975"/>
            <a:ext cx="5874900" cy="327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L’équipe est </a:t>
            </a:r>
            <a:r>
              <a:rPr lang="fr-FR"/>
              <a:t>composée de</a:t>
            </a:r>
            <a:r>
              <a:rPr lang="fr-FR"/>
              <a:t> </a:t>
            </a:r>
            <a:r>
              <a:rPr lang="fr-FR"/>
              <a:t>≈</a:t>
            </a:r>
            <a:r>
              <a:rPr lang="fr-FR"/>
              <a:t>20 personnes : 8 permanents, 5 post-docs, 6 doctorants, 1 IGE et stagiaires…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Quelques projets en cours :</a:t>
            </a:r>
            <a:endParaRPr/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fr-FR">
                <a:solidFill>
                  <a:schemeClr val="dk1"/>
                </a:solidFill>
              </a:rPr>
              <a:t>Détection</a:t>
            </a:r>
            <a:r>
              <a:rPr lang="fr-FR"/>
              <a:t> </a:t>
            </a:r>
            <a:r>
              <a:rPr lang="fr-FR">
                <a:solidFill>
                  <a:schemeClr val="dk1"/>
                </a:solidFill>
              </a:rPr>
              <a:t>automatique de cétacés pour un </a:t>
            </a:r>
            <a:r>
              <a:rPr lang="fr-FR"/>
              <a:t>système anti-collision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-FR"/>
              <a:t>Analyse des comportements animal 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fr-FR" sz="1800">
                <a:solidFill>
                  <a:schemeClr val="dk1"/>
                </a:solidFill>
              </a:rPr>
              <a:t>Traitement</a:t>
            </a:r>
            <a:r>
              <a:rPr lang="fr-FR" sz="1800">
                <a:solidFill>
                  <a:schemeClr val="dk1"/>
                </a:solidFill>
              </a:rPr>
              <a:t> multi-hydrophones pour le localisation de cachalots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fr-FR" sz="1800">
                <a:solidFill>
                  <a:schemeClr val="dk1"/>
                </a:solidFill>
              </a:rPr>
              <a:t>Analyse du répertoire vocal des baleines à bosses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fr-FR" sz="1800">
                <a:solidFill>
                  <a:schemeClr val="dk1"/>
                </a:solidFill>
              </a:rPr>
              <a:t>Outil d’annotation de vocalises d’orques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02" name="Google Shape;102;g1c7351bab55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6050" y="355750"/>
            <a:ext cx="1833550" cy="23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1c7351bab55_0_2"/>
          <p:cNvPicPr preferRelativeResize="0"/>
          <p:nvPr/>
        </p:nvPicPr>
        <p:blipFill rotWithShape="1">
          <a:blip r:embed="rId4">
            <a:alphaModFix/>
          </a:blip>
          <a:srcRect b="0" l="0" r="46986" t="0"/>
          <a:stretch/>
        </p:blipFill>
        <p:spPr>
          <a:xfrm>
            <a:off x="9515475" y="3536400"/>
            <a:ext cx="2149448" cy="22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1c7351bab55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9625" y="2725800"/>
            <a:ext cx="3635350" cy="158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1c7351bab55_0_2"/>
          <p:cNvSpPr txBox="1"/>
          <p:nvPr>
            <p:ph idx="1" type="body"/>
          </p:nvPr>
        </p:nvSpPr>
        <p:spPr>
          <a:xfrm>
            <a:off x="628359" y="1002854"/>
            <a:ext cx="4891500" cy="58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fr-FR"/>
              <a:t>L’équipe DYNI</a:t>
            </a:r>
            <a:endParaRPr/>
          </a:p>
        </p:txBody>
      </p:sp>
      <p:cxnSp>
        <p:nvCxnSpPr>
          <p:cNvPr id="106" name="Google Shape;106;g1c7351bab55_0_2"/>
          <p:cNvCxnSpPr/>
          <p:nvPr/>
        </p:nvCxnSpPr>
        <p:spPr>
          <a:xfrm>
            <a:off x="631875" y="1635775"/>
            <a:ext cx="39093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" name="Google Shape;107;g1c7351bab55_0_2"/>
          <p:cNvSpPr txBox="1"/>
          <p:nvPr/>
        </p:nvSpPr>
        <p:spPr>
          <a:xfrm>
            <a:off x="11765650" y="6348175"/>
            <a:ext cx="2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1</a:t>
            </a:r>
            <a:endParaRPr/>
          </a:p>
        </p:txBody>
      </p:sp>
      <p:pic>
        <p:nvPicPr>
          <p:cNvPr id="108" name="Google Shape;108;g1c7351bab55_0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6182" y="5141368"/>
            <a:ext cx="2568368" cy="1477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g1c7351bab55_0_2"/>
          <p:cNvGrpSpPr/>
          <p:nvPr/>
        </p:nvGrpSpPr>
        <p:grpSpPr>
          <a:xfrm>
            <a:off x="6560629" y="5099560"/>
            <a:ext cx="2752171" cy="1525237"/>
            <a:chOff x="6376581" y="4911637"/>
            <a:chExt cx="3012117" cy="1560824"/>
          </a:xfrm>
        </p:grpSpPr>
        <p:pic>
          <p:nvPicPr>
            <p:cNvPr id="110" name="Google Shape;110;g1c7351bab55_0_2"/>
            <p:cNvPicPr preferRelativeResize="0"/>
            <p:nvPr/>
          </p:nvPicPr>
          <p:blipFill rotWithShape="1">
            <a:blip r:embed="rId7">
              <a:alphaModFix/>
            </a:blip>
            <a:srcRect b="7427" l="4884" r="2788" t="6610"/>
            <a:stretch/>
          </p:blipFill>
          <p:spPr>
            <a:xfrm>
              <a:off x="6408325" y="4911637"/>
              <a:ext cx="2980373" cy="1560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g1c7351bab55_0_2"/>
            <p:cNvSpPr txBox="1"/>
            <p:nvPr/>
          </p:nvSpPr>
          <p:spPr>
            <a:xfrm>
              <a:off x="6376581" y="6234911"/>
              <a:ext cx="837000" cy="2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© Orcalab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c7351bab55_0_21"/>
          <p:cNvSpPr/>
          <p:nvPr/>
        </p:nvSpPr>
        <p:spPr>
          <a:xfrm>
            <a:off x="590500" y="3479550"/>
            <a:ext cx="3066600" cy="2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1c7351bab55_0_21"/>
          <p:cNvSpPr txBox="1"/>
          <p:nvPr>
            <p:ph idx="1" type="body"/>
          </p:nvPr>
        </p:nvSpPr>
        <p:spPr>
          <a:xfrm>
            <a:off x="628359" y="1002854"/>
            <a:ext cx="4891500" cy="58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fr-FR"/>
              <a:t>Projet CARI’MAM</a:t>
            </a:r>
            <a:endParaRPr/>
          </a:p>
        </p:txBody>
      </p:sp>
      <p:sp>
        <p:nvSpPr>
          <p:cNvPr id="119" name="Google Shape;119;g1c7351bab55_0_21"/>
          <p:cNvSpPr txBox="1"/>
          <p:nvPr>
            <p:ph idx="3" type="body"/>
          </p:nvPr>
        </p:nvSpPr>
        <p:spPr>
          <a:xfrm>
            <a:off x="590499" y="1978900"/>
            <a:ext cx="6000900" cy="277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L’arc des Antilles est un point chaud de la biodiversité. Avec p</a:t>
            </a:r>
            <a:r>
              <a:rPr lang="fr-FR"/>
              <a:t>lus de 20 espèces de cétacés présentes.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20 stations d’enregistrement ont été installées. </a:t>
            </a:r>
            <a:br>
              <a:rPr lang="fr-FR"/>
            </a:br>
            <a:r>
              <a:rPr lang="fr-FR"/>
              <a:t>Des hydrophones </a:t>
            </a:r>
            <a:r>
              <a:rPr lang="fr-FR"/>
              <a:t>enregistrent l’</a:t>
            </a:r>
            <a:r>
              <a:rPr lang="fr-FR"/>
              <a:t>activité sous-marine depuis 2017</a:t>
            </a:r>
            <a:r>
              <a:rPr lang="fr-FR"/>
              <a:t>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br>
              <a:rPr lang="fr-FR"/>
            </a:br>
            <a:endParaRPr/>
          </a:p>
        </p:txBody>
      </p:sp>
      <p:pic>
        <p:nvPicPr>
          <p:cNvPr id="120" name="Google Shape;120;g1c7351bab55_0_21"/>
          <p:cNvPicPr preferRelativeResize="0"/>
          <p:nvPr/>
        </p:nvPicPr>
        <p:blipFill rotWithShape="1">
          <a:blip r:embed="rId3">
            <a:alphaModFix/>
          </a:blip>
          <a:srcRect b="0" l="0" r="7381" t="0"/>
          <a:stretch/>
        </p:blipFill>
        <p:spPr>
          <a:xfrm>
            <a:off x="6730700" y="849250"/>
            <a:ext cx="5137450" cy="5417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g1c7351bab55_0_21"/>
          <p:cNvCxnSpPr/>
          <p:nvPr/>
        </p:nvCxnSpPr>
        <p:spPr>
          <a:xfrm>
            <a:off x="631875" y="1635775"/>
            <a:ext cx="39093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2" name="Google Shape;122;g1c7351bab55_0_21"/>
          <p:cNvSpPr txBox="1"/>
          <p:nvPr/>
        </p:nvSpPr>
        <p:spPr>
          <a:xfrm>
            <a:off x="11765650" y="6348175"/>
            <a:ext cx="2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</a:t>
            </a:r>
            <a:endParaRPr/>
          </a:p>
        </p:txBody>
      </p:sp>
      <p:graphicFrame>
        <p:nvGraphicFramePr>
          <p:cNvPr id="123" name="Google Shape;123;g1c7351bab55_0_21"/>
          <p:cNvGraphicFramePr/>
          <p:nvPr/>
        </p:nvGraphicFramePr>
        <p:xfrm>
          <a:off x="1028700" y="4000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{70C35929-AF7F-4C61-9475-58FFEF0CD98A}</a:tableStyleId>
              </a:tblPr>
              <a:tblGrid>
                <a:gridCol w="2445750"/>
                <a:gridCol w="2445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/>
                        <a:t>Scientific name</a:t>
                      </a:r>
                      <a:endParaRPr b="1"/>
                    </a:p>
                  </a:txBody>
                  <a:tcPr marT="91425" marB="91425" marR="91425" marL="91425"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/>
                        <a:t>Commom name</a:t>
                      </a:r>
                      <a:endParaRPr b="1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Grampus griseus</a:t>
                      </a:r>
                      <a:endParaRPr sz="1300"/>
                    </a:p>
                  </a:txBody>
                  <a:tcPr marT="91425" marB="91425" marR="91425" marL="91425"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Risso’s dolphin</a:t>
                      </a:r>
                      <a:endParaRPr sz="13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Lagenorhynchus acutus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Atlantic white-sided dolphin</a:t>
                      </a:r>
                      <a:endParaRPr sz="13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Stenella sp.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Stenellid dolphins</a:t>
                      </a:r>
                      <a:endParaRPr sz="13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Ziphius cavirostris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Cuvier’s beaked whale</a:t>
                      </a:r>
                      <a:endParaRPr sz="13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Physeter macrocephalus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Sperm whale</a:t>
                      </a:r>
                      <a:endParaRPr sz="13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…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…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c7351bab55_0_104"/>
          <p:cNvSpPr/>
          <p:nvPr/>
        </p:nvSpPr>
        <p:spPr>
          <a:xfrm>
            <a:off x="590500" y="3479550"/>
            <a:ext cx="3066600" cy="2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1c7351bab55_0_104"/>
          <p:cNvSpPr txBox="1"/>
          <p:nvPr>
            <p:ph idx="1" type="body"/>
          </p:nvPr>
        </p:nvSpPr>
        <p:spPr>
          <a:xfrm>
            <a:off x="628359" y="1002854"/>
            <a:ext cx="4891500" cy="58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fr-FR"/>
              <a:t>Projet CARI’MAM</a:t>
            </a:r>
            <a:endParaRPr/>
          </a:p>
        </p:txBody>
      </p:sp>
      <p:sp>
        <p:nvSpPr>
          <p:cNvPr id="131" name="Google Shape;131;g1c7351bab55_0_104"/>
          <p:cNvSpPr txBox="1"/>
          <p:nvPr>
            <p:ph idx="3" type="body"/>
          </p:nvPr>
        </p:nvSpPr>
        <p:spPr>
          <a:xfrm>
            <a:off x="590499" y="1978900"/>
            <a:ext cx="6000900" cy="489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Les Antilles est un point chaud de la biodiversité. Avec plus de 20 espèces de cétacés présentes.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20 stations d’enregistrement ont été installées. </a:t>
            </a:r>
            <a:br>
              <a:rPr lang="fr-FR"/>
            </a:br>
            <a:r>
              <a:rPr lang="fr-FR"/>
              <a:t>Des hydrophones enregistrent l’activité sous-marine depuis 2017.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Les cartes d’enregistrement ont été développées à l’Université de Toulon. Elles permettent de faire des enregistrements de grandes qualités.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 u="sng"/>
              <a:t>Particularité du projet</a:t>
            </a:r>
            <a:endParaRPr u="sng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Les bouées sont posées proche du rivage (profondeur &lt;100m)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⇒ Il est difficile de discriminer les biosonars des bruits ambiants</a:t>
            </a:r>
            <a:br>
              <a:rPr lang="fr-FR"/>
            </a:br>
            <a:endParaRPr/>
          </a:p>
        </p:txBody>
      </p:sp>
      <p:pic>
        <p:nvPicPr>
          <p:cNvPr id="132" name="Google Shape;132;g1c7351bab55_0_104"/>
          <p:cNvPicPr preferRelativeResize="0"/>
          <p:nvPr/>
        </p:nvPicPr>
        <p:blipFill rotWithShape="1">
          <a:blip r:embed="rId3">
            <a:alphaModFix/>
          </a:blip>
          <a:srcRect b="8589" l="0" r="0" t="8902"/>
          <a:stretch/>
        </p:blipFill>
        <p:spPr>
          <a:xfrm>
            <a:off x="7451051" y="3908875"/>
            <a:ext cx="4314600" cy="1584000"/>
          </a:xfrm>
          <a:prstGeom prst="roundRect">
            <a:avLst>
              <a:gd fmla="val 3166" name="adj"/>
            </a:avLst>
          </a:prstGeom>
          <a:noFill/>
          <a:ln>
            <a:noFill/>
          </a:ln>
        </p:spPr>
      </p:pic>
      <p:pic>
        <p:nvPicPr>
          <p:cNvPr id="133" name="Google Shape;133;g1c7351bab55_0_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1050" y="1872667"/>
            <a:ext cx="4314601" cy="15694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c7351bab55_0_104"/>
          <p:cNvCxnSpPr/>
          <p:nvPr/>
        </p:nvCxnSpPr>
        <p:spPr>
          <a:xfrm>
            <a:off x="631875" y="1635775"/>
            <a:ext cx="39093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" name="Google Shape;135;g1c7351bab55_0_104"/>
          <p:cNvSpPr txBox="1"/>
          <p:nvPr/>
        </p:nvSpPr>
        <p:spPr>
          <a:xfrm>
            <a:off x="11765650" y="6348175"/>
            <a:ext cx="2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3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c7351bab55_0_34"/>
          <p:cNvSpPr/>
          <p:nvPr/>
        </p:nvSpPr>
        <p:spPr>
          <a:xfrm>
            <a:off x="590500" y="3479550"/>
            <a:ext cx="3066600" cy="2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1c7351bab55_0_34"/>
          <p:cNvSpPr txBox="1"/>
          <p:nvPr>
            <p:ph idx="3" type="body"/>
          </p:nvPr>
        </p:nvSpPr>
        <p:spPr>
          <a:xfrm>
            <a:off x="649750" y="2282400"/>
            <a:ext cx="6001200" cy="39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Actuellement, dans un environnement peu bruité, il est possible de détecter automatiquement les clics.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Mais dans un environnement bruité (bruit de récif, poissons et bruit anthropique…), la détection n’est pas suffisamment fiable.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3" name="Google Shape;143;g1c7351bab55_0_34"/>
          <p:cNvCxnSpPr/>
          <p:nvPr/>
        </p:nvCxnSpPr>
        <p:spPr>
          <a:xfrm>
            <a:off x="631875" y="1635775"/>
            <a:ext cx="39093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g1c7351bab55_0_34"/>
          <p:cNvSpPr txBox="1"/>
          <p:nvPr>
            <p:ph idx="1" type="body"/>
          </p:nvPr>
        </p:nvSpPr>
        <p:spPr>
          <a:xfrm>
            <a:off x="628359" y="1002854"/>
            <a:ext cx="4891500" cy="58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fr-FR"/>
              <a:t>Le Challenge</a:t>
            </a:r>
            <a:endParaRPr/>
          </a:p>
        </p:txBody>
      </p:sp>
      <p:grpSp>
        <p:nvGrpSpPr>
          <p:cNvPr id="145" name="Google Shape;145;g1c7351bab55_0_34"/>
          <p:cNvGrpSpPr/>
          <p:nvPr/>
        </p:nvGrpSpPr>
        <p:grpSpPr>
          <a:xfrm>
            <a:off x="7333984" y="335718"/>
            <a:ext cx="4320000" cy="2592087"/>
            <a:chOff x="6696000" y="450000"/>
            <a:chExt cx="5400000" cy="4104000"/>
          </a:xfrm>
        </p:grpSpPr>
        <p:pic>
          <p:nvPicPr>
            <p:cNvPr id="146" name="Google Shape;146;g1c7351bab55_0_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96000" y="2448000"/>
              <a:ext cx="5400000" cy="210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g1c7351bab55_0_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96000" y="450000"/>
              <a:ext cx="5400000" cy="210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" name="Google Shape;148;g1c7351bab55_0_34"/>
          <p:cNvGrpSpPr/>
          <p:nvPr/>
        </p:nvGrpSpPr>
        <p:grpSpPr>
          <a:xfrm>
            <a:off x="7333985" y="3532426"/>
            <a:ext cx="4320001" cy="2592086"/>
            <a:chOff x="1080000" y="450000"/>
            <a:chExt cx="5400001" cy="4104000"/>
          </a:xfrm>
        </p:grpSpPr>
        <p:pic>
          <p:nvPicPr>
            <p:cNvPr id="149" name="Google Shape;149;g1c7351bab55_0_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80000" y="2448000"/>
              <a:ext cx="5400001" cy="210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g1c7351bab55_0_3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80000" y="450000"/>
              <a:ext cx="5400001" cy="2106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g1c7351bab55_0_34"/>
          <p:cNvSpPr txBox="1"/>
          <p:nvPr/>
        </p:nvSpPr>
        <p:spPr>
          <a:xfrm>
            <a:off x="8246125" y="6124500"/>
            <a:ext cx="2495700" cy="369300"/>
          </a:xfrm>
          <a:prstGeom prst="rect">
            <a:avLst/>
          </a:prstGeom>
          <a:solidFill>
            <a:srgbClr val="CAE2F2">
              <a:alpha val="396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Exemple négatif (bruit)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1c7351bab55_0_34"/>
          <p:cNvSpPr txBox="1"/>
          <p:nvPr/>
        </p:nvSpPr>
        <p:spPr>
          <a:xfrm>
            <a:off x="8246125" y="2927800"/>
            <a:ext cx="2495700" cy="369300"/>
          </a:xfrm>
          <a:prstGeom prst="rect">
            <a:avLst/>
          </a:prstGeom>
          <a:solidFill>
            <a:srgbClr val="CAE2F2">
              <a:alpha val="396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Exemple positif (biosonar)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1c7351bab55_0_34"/>
          <p:cNvSpPr txBox="1"/>
          <p:nvPr>
            <p:ph idx="2" type="body"/>
          </p:nvPr>
        </p:nvSpPr>
        <p:spPr>
          <a:xfrm>
            <a:off x="628350" y="1872000"/>
            <a:ext cx="5813700" cy="75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fr-FR" sz="2000"/>
              <a:t>Le but du challenge est de déterminer si le signal audio contient un/des biosonar/s</a:t>
            </a:r>
            <a:endParaRPr sz="2000"/>
          </a:p>
        </p:txBody>
      </p:sp>
      <p:sp>
        <p:nvSpPr>
          <p:cNvPr id="154" name="Google Shape;154;g1c7351bab55_0_34"/>
          <p:cNvSpPr txBox="1"/>
          <p:nvPr/>
        </p:nvSpPr>
        <p:spPr>
          <a:xfrm>
            <a:off x="11765650" y="6348175"/>
            <a:ext cx="2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4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d58e9a136b_0_18"/>
          <p:cNvSpPr/>
          <p:nvPr/>
        </p:nvSpPr>
        <p:spPr>
          <a:xfrm>
            <a:off x="590500" y="3479550"/>
            <a:ext cx="3066600" cy="2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1d58e9a136b_0_18"/>
          <p:cNvSpPr txBox="1"/>
          <p:nvPr>
            <p:ph idx="3" type="body"/>
          </p:nvPr>
        </p:nvSpPr>
        <p:spPr>
          <a:xfrm>
            <a:off x="649750" y="2282400"/>
            <a:ext cx="6001200" cy="39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Actuellement, dans un environnement peu bruité, il est possible de détecter automatiquement les clics.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Mais dans un environnement bruité (bruit de récif, poissons et bruit anthropique…), la détection n’est pas suffisamment fiable.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2" name="Google Shape;162;g1d58e9a136b_0_18"/>
          <p:cNvCxnSpPr/>
          <p:nvPr/>
        </p:nvCxnSpPr>
        <p:spPr>
          <a:xfrm>
            <a:off x="631875" y="1635775"/>
            <a:ext cx="39093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" name="Google Shape;163;g1d58e9a136b_0_18"/>
          <p:cNvSpPr txBox="1"/>
          <p:nvPr>
            <p:ph idx="1" type="body"/>
          </p:nvPr>
        </p:nvSpPr>
        <p:spPr>
          <a:xfrm>
            <a:off x="628359" y="1002854"/>
            <a:ext cx="4891500" cy="58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fr-FR"/>
              <a:t>Le Challenge</a:t>
            </a:r>
            <a:endParaRPr/>
          </a:p>
        </p:txBody>
      </p:sp>
      <p:grpSp>
        <p:nvGrpSpPr>
          <p:cNvPr id="164" name="Google Shape;164;g1d58e9a136b_0_18"/>
          <p:cNvGrpSpPr/>
          <p:nvPr/>
        </p:nvGrpSpPr>
        <p:grpSpPr>
          <a:xfrm>
            <a:off x="7333984" y="335718"/>
            <a:ext cx="4320000" cy="2592087"/>
            <a:chOff x="6696000" y="450000"/>
            <a:chExt cx="5400000" cy="4104000"/>
          </a:xfrm>
        </p:grpSpPr>
        <p:pic>
          <p:nvPicPr>
            <p:cNvPr id="165" name="Google Shape;165;g1d58e9a136b_0_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96000" y="2448000"/>
              <a:ext cx="5400000" cy="210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g1d58e9a136b_0_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96000" y="450000"/>
              <a:ext cx="5400000" cy="210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7" name="Google Shape;167;g1d58e9a136b_0_18"/>
          <p:cNvGrpSpPr/>
          <p:nvPr/>
        </p:nvGrpSpPr>
        <p:grpSpPr>
          <a:xfrm>
            <a:off x="7333985" y="3532426"/>
            <a:ext cx="4320001" cy="2592086"/>
            <a:chOff x="1080000" y="450000"/>
            <a:chExt cx="5400001" cy="4104000"/>
          </a:xfrm>
        </p:grpSpPr>
        <p:pic>
          <p:nvPicPr>
            <p:cNvPr id="168" name="Google Shape;168;g1d58e9a136b_0_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80000" y="2448000"/>
              <a:ext cx="5400001" cy="210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g1d58e9a136b_0_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80000" y="450000"/>
              <a:ext cx="5400001" cy="2106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g1d58e9a136b_0_18"/>
          <p:cNvSpPr txBox="1"/>
          <p:nvPr/>
        </p:nvSpPr>
        <p:spPr>
          <a:xfrm>
            <a:off x="8246125" y="6124500"/>
            <a:ext cx="2495700" cy="369300"/>
          </a:xfrm>
          <a:prstGeom prst="rect">
            <a:avLst/>
          </a:prstGeom>
          <a:solidFill>
            <a:srgbClr val="CAE2F2">
              <a:alpha val="396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Exemple négatif (bruit)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1d58e9a136b_0_18"/>
          <p:cNvSpPr txBox="1"/>
          <p:nvPr/>
        </p:nvSpPr>
        <p:spPr>
          <a:xfrm>
            <a:off x="8246125" y="2927800"/>
            <a:ext cx="2495700" cy="369300"/>
          </a:xfrm>
          <a:prstGeom prst="rect">
            <a:avLst/>
          </a:prstGeom>
          <a:solidFill>
            <a:srgbClr val="CAE2F2">
              <a:alpha val="396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Exemple positif (biosonar)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1d58e9a136b_0_18"/>
          <p:cNvSpPr txBox="1"/>
          <p:nvPr>
            <p:ph idx="2" type="body"/>
          </p:nvPr>
        </p:nvSpPr>
        <p:spPr>
          <a:xfrm>
            <a:off x="628350" y="1872000"/>
            <a:ext cx="5813700" cy="75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fr-FR" sz="2000"/>
              <a:t>Le but du challenge est de déterminer si le signal audio contient un/des biosonar/s</a:t>
            </a:r>
            <a:endParaRPr sz="2000"/>
          </a:p>
        </p:txBody>
      </p:sp>
      <p:sp>
        <p:nvSpPr>
          <p:cNvPr id="173" name="Google Shape;173;g1d58e9a136b_0_18"/>
          <p:cNvSpPr txBox="1"/>
          <p:nvPr/>
        </p:nvSpPr>
        <p:spPr>
          <a:xfrm>
            <a:off x="11765650" y="6348175"/>
            <a:ext cx="2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4</a:t>
            </a:r>
            <a:endParaRPr/>
          </a:p>
        </p:txBody>
      </p:sp>
      <p:pic>
        <p:nvPicPr>
          <p:cNvPr id="174" name="Google Shape;174;g1d58e9a136b_0_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2453" y="5115625"/>
            <a:ext cx="1741074" cy="130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1d58e9a136b_0_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63575" y="1023632"/>
            <a:ext cx="1238825" cy="240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d524969744_0_35"/>
          <p:cNvSpPr/>
          <p:nvPr/>
        </p:nvSpPr>
        <p:spPr>
          <a:xfrm>
            <a:off x="590500" y="3479550"/>
            <a:ext cx="3066600" cy="2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1d524969744_0_35"/>
          <p:cNvSpPr txBox="1"/>
          <p:nvPr>
            <p:ph idx="3" type="body"/>
          </p:nvPr>
        </p:nvSpPr>
        <p:spPr>
          <a:xfrm>
            <a:off x="649750" y="2282400"/>
            <a:ext cx="6001200" cy="39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3" name="Google Shape;183;g1d524969744_0_35"/>
          <p:cNvCxnSpPr/>
          <p:nvPr/>
        </p:nvCxnSpPr>
        <p:spPr>
          <a:xfrm>
            <a:off x="631875" y="1635775"/>
            <a:ext cx="39093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4" name="Google Shape;184;g1d524969744_0_35"/>
          <p:cNvSpPr txBox="1"/>
          <p:nvPr>
            <p:ph idx="1" type="body"/>
          </p:nvPr>
        </p:nvSpPr>
        <p:spPr>
          <a:xfrm>
            <a:off x="628359" y="1002854"/>
            <a:ext cx="4891500" cy="58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fr-FR"/>
              <a:t>Le Challenge</a:t>
            </a:r>
            <a:endParaRPr/>
          </a:p>
        </p:txBody>
      </p:sp>
      <p:sp>
        <p:nvSpPr>
          <p:cNvPr id="185" name="Google Shape;185;g1d524969744_0_35"/>
          <p:cNvSpPr txBox="1"/>
          <p:nvPr>
            <p:ph idx="2" type="body"/>
          </p:nvPr>
        </p:nvSpPr>
        <p:spPr>
          <a:xfrm>
            <a:off x="628350" y="1872000"/>
            <a:ext cx="5813700" cy="75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fr-FR" sz="2000"/>
              <a:t>Le but du challenge est de déterminer si le signal audio contient un/des biosonar/s</a:t>
            </a:r>
            <a:endParaRPr sz="2000"/>
          </a:p>
        </p:txBody>
      </p:sp>
      <p:sp>
        <p:nvSpPr>
          <p:cNvPr id="186" name="Google Shape;186;g1d524969744_0_35"/>
          <p:cNvSpPr txBox="1"/>
          <p:nvPr/>
        </p:nvSpPr>
        <p:spPr>
          <a:xfrm>
            <a:off x="11765650" y="6348175"/>
            <a:ext cx="2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5</a:t>
            </a:r>
            <a:endParaRPr/>
          </a:p>
        </p:txBody>
      </p:sp>
      <p:grpSp>
        <p:nvGrpSpPr>
          <p:cNvPr id="187" name="Google Shape;187;g1d524969744_0_35"/>
          <p:cNvGrpSpPr/>
          <p:nvPr/>
        </p:nvGrpSpPr>
        <p:grpSpPr>
          <a:xfrm>
            <a:off x="1168375" y="2627903"/>
            <a:ext cx="9816974" cy="4120305"/>
            <a:chOff x="2745675" y="2613114"/>
            <a:chExt cx="8150925" cy="3434160"/>
          </a:xfrm>
        </p:grpSpPr>
        <p:pic>
          <p:nvPicPr>
            <p:cNvPr id="188" name="Google Shape;188;g1d524969744_0_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45675" y="2631309"/>
              <a:ext cx="8150925" cy="339149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9" name="Google Shape;189;g1d524969744_0_35"/>
            <p:cNvCxnSpPr/>
            <p:nvPr/>
          </p:nvCxnSpPr>
          <p:spPr>
            <a:xfrm>
              <a:off x="3676738" y="2613114"/>
              <a:ext cx="0" cy="3424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0" name="Google Shape;190;g1d524969744_0_35"/>
            <p:cNvCxnSpPr/>
            <p:nvPr/>
          </p:nvCxnSpPr>
          <p:spPr>
            <a:xfrm>
              <a:off x="4574724" y="2613114"/>
              <a:ext cx="0" cy="3424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1" name="Google Shape;191;g1d524969744_0_35"/>
            <p:cNvCxnSpPr/>
            <p:nvPr/>
          </p:nvCxnSpPr>
          <p:spPr>
            <a:xfrm>
              <a:off x="5473728" y="2613114"/>
              <a:ext cx="0" cy="3424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2" name="Google Shape;192;g1d524969744_0_35"/>
            <p:cNvCxnSpPr/>
            <p:nvPr/>
          </p:nvCxnSpPr>
          <p:spPr>
            <a:xfrm>
              <a:off x="6372733" y="2613600"/>
              <a:ext cx="0" cy="3424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3" name="Google Shape;193;g1d524969744_0_35"/>
            <p:cNvCxnSpPr/>
            <p:nvPr/>
          </p:nvCxnSpPr>
          <p:spPr>
            <a:xfrm>
              <a:off x="7276730" y="2613114"/>
              <a:ext cx="0" cy="3424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4" name="Google Shape;194;g1d524969744_0_35"/>
            <p:cNvCxnSpPr/>
            <p:nvPr/>
          </p:nvCxnSpPr>
          <p:spPr>
            <a:xfrm>
              <a:off x="8159747" y="2613114"/>
              <a:ext cx="0" cy="3424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5" name="Google Shape;195;g1d524969744_0_35"/>
            <p:cNvCxnSpPr/>
            <p:nvPr/>
          </p:nvCxnSpPr>
          <p:spPr>
            <a:xfrm>
              <a:off x="9063743" y="2622774"/>
              <a:ext cx="0" cy="3424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6" name="Google Shape;196;g1d524969744_0_35"/>
            <p:cNvCxnSpPr/>
            <p:nvPr/>
          </p:nvCxnSpPr>
          <p:spPr>
            <a:xfrm>
              <a:off x="9948913" y="2613600"/>
              <a:ext cx="0" cy="3424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c7351bab55_0_147"/>
          <p:cNvSpPr/>
          <p:nvPr/>
        </p:nvSpPr>
        <p:spPr>
          <a:xfrm>
            <a:off x="590500" y="3479550"/>
            <a:ext cx="3066600" cy="2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1c7351bab55_0_147"/>
          <p:cNvSpPr txBox="1"/>
          <p:nvPr>
            <p:ph idx="3" type="body"/>
          </p:nvPr>
        </p:nvSpPr>
        <p:spPr>
          <a:xfrm>
            <a:off x="649750" y="2282400"/>
            <a:ext cx="6001200" cy="39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Pourtant, il semble y avoir une structure commune dans les signaux de </a:t>
            </a:r>
            <a:r>
              <a:rPr lang="fr-FR"/>
              <a:t>biosonars</a:t>
            </a:r>
            <a:r>
              <a:rPr lang="fr-FR"/>
              <a:t>.</a:t>
            </a:r>
            <a:endParaRPr/>
          </a:p>
        </p:txBody>
      </p:sp>
      <p:cxnSp>
        <p:nvCxnSpPr>
          <p:cNvPr id="204" name="Google Shape;204;g1c7351bab55_0_147"/>
          <p:cNvCxnSpPr/>
          <p:nvPr/>
        </p:nvCxnSpPr>
        <p:spPr>
          <a:xfrm>
            <a:off x="631875" y="1635775"/>
            <a:ext cx="39093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" name="Google Shape;205;g1c7351bab55_0_147"/>
          <p:cNvSpPr txBox="1"/>
          <p:nvPr>
            <p:ph idx="1" type="body"/>
          </p:nvPr>
        </p:nvSpPr>
        <p:spPr>
          <a:xfrm>
            <a:off x="628359" y="1002854"/>
            <a:ext cx="4891500" cy="58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fr-FR"/>
              <a:t>Le Challenge</a:t>
            </a:r>
            <a:endParaRPr/>
          </a:p>
        </p:txBody>
      </p:sp>
      <p:sp>
        <p:nvSpPr>
          <p:cNvPr id="206" name="Google Shape;206;g1c7351bab55_0_147"/>
          <p:cNvSpPr txBox="1"/>
          <p:nvPr/>
        </p:nvSpPr>
        <p:spPr>
          <a:xfrm>
            <a:off x="8246125" y="6124500"/>
            <a:ext cx="2495700" cy="369300"/>
          </a:xfrm>
          <a:prstGeom prst="rect">
            <a:avLst/>
          </a:prstGeom>
          <a:solidFill>
            <a:srgbClr val="CAE2F2">
              <a:alpha val="396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Bruit - signal</a:t>
            </a: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 temporel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1c7351bab55_0_147"/>
          <p:cNvSpPr txBox="1"/>
          <p:nvPr/>
        </p:nvSpPr>
        <p:spPr>
          <a:xfrm>
            <a:off x="8246125" y="2927800"/>
            <a:ext cx="2495700" cy="369300"/>
          </a:xfrm>
          <a:prstGeom prst="rect">
            <a:avLst/>
          </a:prstGeom>
          <a:solidFill>
            <a:srgbClr val="CAE2F2">
              <a:alpha val="396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Biosonar</a:t>
            </a:r>
            <a:r>
              <a:rPr lang="fr-FR" sz="1200">
                <a:latin typeface="Calibri"/>
                <a:ea typeface="Calibri"/>
                <a:cs typeface="Calibri"/>
                <a:sym typeface="Calibri"/>
              </a:rPr>
              <a:t> - signal temporel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g1c7351bab55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3975" y="728569"/>
            <a:ext cx="4319999" cy="21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1c7351bab55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3975" y="3911744"/>
            <a:ext cx="4319999" cy="21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1c7351bab55_0_147"/>
          <p:cNvSpPr txBox="1"/>
          <p:nvPr>
            <p:ph idx="2" type="body"/>
          </p:nvPr>
        </p:nvSpPr>
        <p:spPr>
          <a:xfrm>
            <a:off x="628350" y="1872000"/>
            <a:ext cx="5813700" cy="75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fr-FR" sz="2000"/>
              <a:t>Le but du challenge est de déterminer si le signal audio contient un/des biosonar/s</a:t>
            </a:r>
            <a:endParaRPr sz="2000"/>
          </a:p>
        </p:txBody>
      </p:sp>
      <p:sp>
        <p:nvSpPr>
          <p:cNvPr id="211" name="Google Shape;211;g1c7351bab55_0_147"/>
          <p:cNvSpPr txBox="1"/>
          <p:nvPr/>
        </p:nvSpPr>
        <p:spPr>
          <a:xfrm>
            <a:off x="11765650" y="6348175"/>
            <a:ext cx="2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5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LB DataLab">
  <a:themeElements>
    <a:clrScheme name="Personnalisé 2">
      <a:dk1>
        <a:srgbClr val="0C0C0C"/>
      </a:dk1>
      <a:lt1>
        <a:srgbClr val="FFFFFF"/>
      </a:lt1>
      <a:dk2>
        <a:srgbClr val="65747C"/>
      </a:dk2>
      <a:lt2>
        <a:srgbClr val="DFE3E5"/>
      </a:lt2>
      <a:accent1>
        <a:srgbClr val="5AC2CC"/>
      </a:accent1>
      <a:accent2>
        <a:srgbClr val="2E73A9"/>
      </a:accent2>
      <a:accent3>
        <a:srgbClr val="7FB7DF"/>
      </a:accent3>
      <a:accent4>
        <a:srgbClr val="1DB905"/>
      </a:accent4>
      <a:accent5>
        <a:srgbClr val="081E2E"/>
      </a:accent5>
      <a:accent6>
        <a:srgbClr val="A50021"/>
      </a:accent6>
      <a:hlink>
        <a:srgbClr val="5F5F5F"/>
      </a:hlink>
      <a:folHlink>
        <a:srgbClr val="0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2017-05-19T12:54:03Z</dcterms:created>
  <dc:creator>HCcenter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